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07" r:id="rId1"/>
  </p:sldMasterIdLst>
  <p:notesMasterIdLst>
    <p:notesMasterId r:id="rId54"/>
  </p:notesMasterIdLst>
  <p:handoutMasterIdLst>
    <p:handoutMasterId r:id="rId55"/>
  </p:handoutMasterIdLst>
  <p:sldIdLst>
    <p:sldId id="609" r:id="rId2"/>
    <p:sldId id="765" r:id="rId3"/>
    <p:sldId id="766" r:id="rId4"/>
    <p:sldId id="705" r:id="rId5"/>
    <p:sldId id="708" r:id="rId6"/>
    <p:sldId id="710" r:id="rId7"/>
    <p:sldId id="712" r:id="rId8"/>
    <p:sldId id="713" r:id="rId9"/>
    <p:sldId id="714" r:id="rId10"/>
    <p:sldId id="709" r:id="rId11"/>
    <p:sldId id="706" r:id="rId12"/>
    <p:sldId id="707" r:id="rId13"/>
    <p:sldId id="655" r:id="rId14"/>
    <p:sldId id="677" r:id="rId15"/>
    <p:sldId id="711" r:id="rId16"/>
    <p:sldId id="768" r:id="rId17"/>
    <p:sldId id="767" r:id="rId18"/>
    <p:sldId id="716" r:id="rId19"/>
    <p:sldId id="718" r:id="rId20"/>
    <p:sldId id="719" r:id="rId21"/>
    <p:sldId id="720" r:id="rId22"/>
    <p:sldId id="721" r:id="rId23"/>
    <p:sldId id="722" r:id="rId24"/>
    <p:sldId id="723" r:id="rId25"/>
    <p:sldId id="724" r:id="rId26"/>
    <p:sldId id="725" r:id="rId27"/>
    <p:sldId id="727" r:id="rId28"/>
    <p:sldId id="728" r:id="rId29"/>
    <p:sldId id="729" r:id="rId30"/>
    <p:sldId id="730" r:id="rId31"/>
    <p:sldId id="760" r:id="rId32"/>
    <p:sldId id="731" r:id="rId33"/>
    <p:sldId id="732" r:id="rId34"/>
    <p:sldId id="733" r:id="rId35"/>
    <p:sldId id="734" r:id="rId36"/>
    <p:sldId id="735" r:id="rId37"/>
    <p:sldId id="736" r:id="rId38"/>
    <p:sldId id="737" r:id="rId39"/>
    <p:sldId id="759" r:id="rId40"/>
    <p:sldId id="738" r:id="rId41"/>
    <p:sldId id="739" r:id="rId42"/>
    <p:sldId id="740" r:id="rId43"/>
    <p:sldId id="741" r:id="rId44"/>
    <p:sldId id="744" r:id="rId45"/>
    <p:sldId id="745" r:id="rId46"/>
    <p:sldId id="746" r:id="rId47"/>
    <p:sldId id="748" r:id="rId48"/>
    <p:sldId id="749" r:id="rId49"/>
    <p:sldId id="761" r:id="rId50"/>
    <p:sldId id="762" r:id="rId51"/>
    <p:sldId id="755" r:id="rId52"/>
    <p:sldId id="756" r:id="rId53"/>
  </p:sldIdLst>
  <p:sldSz cx="9144000" cy="6858000" type="screen4x3"/>
  <p:notesSz cx="7315200" cy="9601200"/>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Arial" pitchFamily="34" charset="0"/>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Arial" pitchFamily="34" charset="0"/>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Arial" pitchFamily="34" charset="0"/>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Arial" pitchFamily="34" charset="0"/>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Arial" pitchFamily="34" charset="0"/>
      </a:defRPr>
    </a:lvl5pPr>
    <a:lvl6pPr marL="2286000" algn="l" defTabSz="914400" rtl="0" eaLnBrk="1" latinLnBrk="0" hangingPunct="1">
      <a:defRPr kern="1200">
        <a:solidFill>
          <a:schemeClr val="tx1"/>
        </a:solidFill>
        <a:latin typeface="Arial" pitchFamily="34" charset="0"/>
        <a:ea typeface="MS PGothic" pitchFamily="34" charset="-128"/>
        <a:cs typeface="Arial" pitchFamily="34" charset="0"/>
      </a:defRPr>
    </a:lvl6pPr>
    <a:lvl7pPr marL="2743200" algn="l" defTabSz="914400" rtl="0" eaLnBrk="1" latinLnBrk="0" hangingPunct="1">
      <a:defRPr kern="1200">
        <a:solidFill>
          <a:schemeClr val="tx1"/>
        </a:solidFill>
        <a:latin typeface="Arial" pitchFamily="34" charset="0"/>
        <a:ea typeface="MS PGothic" pitchFamily="34" charset="-128"/>
        <a:cs typeface="Arial" pitchFamily="34" charset="0"/>
      </a:defRPr>
    </a:lvl7pPr>
    <a:lvl8pPr marL="3200400" algn="l" defTabSz="914400" rtl="0" eaLnBrk="1" latinLnBrk="0" hangingPunct="1">
      <a:defRPr kern="1200">
        <a:solidFill>
          <a:schemeClr val="tx1"/>
        </a:solidFill>
        <a:latin typeface="Arial" pitchFamily="34" charset="0"/>
        <a:ea typeface="MS PGothic" pitchFamily="34" charset="-128"/>
        <a:cs typeface="Arial" pitchFamily="34" charset="0"/>
      </a:defRPr>
    </a:lvl8pPr>
    <a:lvl9pPr marL="3657600" algn="l" defTabSz="914400" rtl="0" eaLnBrk="1" latinLnBrk="0" hangingPunct="1">
      <a:defRPr kern="1200">
        <a:solidFill>
          <a:schemeClr val="tx1"/>
        </a:solidFill>
        <a:latin typeface="Arial" pitchFamily="34" charset="0"/>
        <a:ea typeface="MS PGothic" pitchFamily="34" charset="-128"/>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E0000"/>
    <a:srgbClr val="B40000"/>
    <a:srgbClr val="B6CCF0"/>
    <a:srgbClr val="C4D7F2"/>
    <a:srgbClr val="B0C9EE"/>
    <a:srgbClr val="9ABAEA"/>
    <a:srgbClr val="9BB9E5"/>
    <a:srgbClr val="4BA2BD"/>
    <a:srgbClr val="A20000"/>
    <a:srgbClr val="0003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940" autoAdjust="0"/>
  </p:normalViewPr>
  <p:slideViewPr>
    <p:cSldViewPr>
      <p:cViewPr>
        <p:scale>
          <a:sx n="110" d="100"/>
          <a:sy n="110" d="100"/>
        </p:scale>
        <p:origin x="-1548" y="22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Lst>
  </p:outlineViewPr>
  <p:notesTextViewPr>
    <p:cViewPr>
      <p:scale>
        <a:sx n="100" d="100"/>
        <a:sy n="100" d="100"/>
      </p:scale>
      <p:origin x="0" y="0"/>
    </p:cViewPr>
  </p:notesTextViewPr>
  <p:sorterViewPr>
    <p:cViewPr>
      <p:scale>
        <a:sx n="66" d="100"/>
        <a:sy n="66" d="100"/>
      </p:scale>
      <p:origin x="0" y="44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3" Type="http://schemas.openxmlformats.org/officeDocument/2006/relationships/slide" Target="slides/slide6.xml"/><Relationship Id="rId7" Type="http://schemas.openxmlformats.org/officeDocument/2006/relationships/slide" Target="slides/slide18.xml"/><Relationship Id="rId2" Type="http://schemas.openxmlformats.org/officeDocument/2006/relationships/slide" Target="slides/slide5.xml"/><Relationship Id="rId1" Type="http://schemas.openxmlformats.org/officeDocument/2006/relationships/slide" Target="slides/slide4.xml"/><Relationship Id="rId6" Type="http://schemas.openxmlformats.org/officeDocument/2006/relationships/slide" Target="slides/slide12.xml"/><Relationship Id="rId5" Type="http://schemas.openxmlformats.org/officeDocument/2006/relationships/slide" Target="slides/slide11.xml"/><Relationship Id="rId4"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oleObject" Target="file:///\\nacsefs\prismdat\daly\wp\rma\web_portal\user_add_count_by_month.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362050901383678"/>
          <c:y val="3.7529493162909933E-2"/>
          <c:w val="0.8001137234185538"/>
          <c:h val="0.7979746610475299"/>
        </c:manualLayout>
      </c:layout>
      <c:barChart>
        <c:barDir val="col"/>
        <c:grouping val="clustered"/>
        <c:varyColors val="0"/>
        <c:ser>
          <c:idx val="0"/>
          <c:order val="0"/>
          <c:invertIfNegative val="0"/>
          <c:cat>
            <c:strRef>
              <c:f>Sheet1!$D$3:$D$39</c:f>
              <c:strCache>
                <c:ptCount val="37"/>
                <c:pt idx="0">
                  <c:v>May 2012</c:v>
                </c:pt>
                <c:pt idx="1">
                  <c:v>Jun 2012</c:v>
                </c:pt>
                <c:pt idx="2">
                  <c:v>Jul 2012</c:v>
                </c:pt>
                <c:pt idx="3">
                  <c:v>Aug 2012</c:v>
                </c:pt>
                <c:pt idx="4">
                  <c:v>Sep 2012</c:v>
                </c:pt>
                <c:pt idx="5">
                  <c:v>Oct 2012</c:v>
                </c:pt>
                <c:pt idx="6">
                  <c:v>Nov 2012</c:v>
                </c:pt>
                <c:pt idx="7">
                  <c:v>Dec 2012</c:v>
                </c:pt>
                <c:pt idx="8">
                  <c:v>Jan 2013</c:v>
                </c:pt>
                <c:pt idx="9">
                  <c:v>Feb 2013</c:v>
                </c:pt>
                <c:pt idx="10">
                  <c:v>Mar 2013</c:v>
                </c:pt>
                <c:pt idx="11">
                  <c:v>Apr 2013</c:v>
                </c:pt>
                <c:pt idx="12">
                  <c:v>May 2013</c:v>
                </c:pt>
                <c:pt idx="13">
                  <c:v>Jun 2013</c:v>
                </c:pt>
                <c:pt idx="14">
                  <c:v>Jul 2013</c:v>
                </c:pt>
                <c:pt idx="15">
                  <c:v>Aug 2013</c:v>
                </c:pt>
                <c:pt idx="16">
                  <c:v>Sep 2013</c:v>
                </c:pt>
                <c:pt idx="17">
                  <c:v>Oct 2013</c:v>
                </c:pt>
                <c:pt idx="18">
                  <c:v>Nov 2013</c:v>
                </c:pt>
                <c:pt idx="19">
                  <c:v>Dec 2013</c:v>
                </c:pt>
                <c:pt idx="20">
                  <c:v>Jan 2014</c:v>
                </c:pt>
                <c:pt idx="21">
                  <c:v>Feb 2014</c:v>
                </c:pt>
                <c:pt idx="22">
                  <c:v>Mar 2014</c:v>
                </c:pt>
                <c:pt idx="23">
                  <c:v>Apr 2014</c:v>
                </c:pt>
                <c:pt idx="24">
                  <c:v>May 2014</c:v>
                </c:pt>
                <c:pt idx="25">
                  <c:v>Jun 2014</c:v>
                </c:pt>
                <c:pt idx="26">
                  <c:v>Jul 2014</c:v>
                </c:pt>
                <c:pt idx="27">
                  <c:v>Aug 2014</c:v>
                </c:pt>
                <c:pt idx="28">
                  <c:v>Sep 2014</c:v>
                </c:pt>
                <c:pt idx="29">
                  <c:v>Oct 2014</c:v>
                </c:pt>
                <c:pt idx="30">
                  <c:v>Nov 2014</c:v>
                </c:pt>
                <c:pt idx="31">
                  <c:v>Dec 2014</c:v>
                </c:pt>
                <c:pt idx="32">
                  <c:v>Jan 2015</c:v>
                </c:pt>
                <c:pt idx="33">
                  <c:v>Feb 2015</c:v>
                </c:pt>
                <c:pt idx="34">
                  <c:v>Mar 2015</c:v>
                </c:pt>
                <c:pt idx="35">
                  <c:v>Apr 2015</c:v>
                </c:pt>
                <c:pt idx="36">
                  <c:v>May 2015</c:v>
                </c:pt>
              </c:strCache>
            </c:strRef>
          </c:cat>
          <c:val>
            <c:numRef>
              <c:f>Sheet1!$C$3:$C$39</c:f>
              <c:numCache>
                <c:formatCode>General</c:formatCode>
                <c:ptCount val="37"/>
                <c:pt idx="0">
                  <c:v>38</c:v>
                </c:pt>
                <c:pt idx="1">
                  <c:v>68</c:v>
                </c:pt>
                <c:pt idx="2">
                  <c:v>108</c:v>
                </c:pt>
                <c:pt idx="3">
                  <c:v>273</c:v>
                </c:pt>
                <c:pt idx="4">
                  <c:v>276</c:v>
                </c:pt>
                <c:pt idx="5">
                  <c:v>282</c:v>
                </c:pt>
                <c:pt idx="6">
                  <c:v>286</c:v>
                </c:pt>
                <c:pt idx="7">
                  <c:v>287</c:v>
                </c:pt>
                <c:pt idx="8">
                  <c:v>293</c:v>
                </c:pt>
                <c:pt idx="9">
                  <c:v>310</c:v>
                </c:pt>
                <c:pt idx="10">
                  <c:v>312</c:v>
                </c:pt>
                <c:pt idx="11">
                  <c:v>329</c:v>
                </c:pt>
                <c:pt idx="12">
                  <c:v>331</c:v>
                </c:pt>
                <c:pt idx="13">
                  <c:v>369</c:v>
                </c:pt>
                <c:pt idx="14">
                  <c:v>448</c:v>
                </c:pt>
                <c:pt idx="15">
                  <c:v>465</c:v>
                </c:pt>
                <c:pt idx="16">
                  <c:v>478</c:v>
                </c:pt>
                <c:pt idx="17">
                  <c:v>483</c:v>
                </c:pt>
                <c:pt idx="18">
                  <c:v>510</c:v>
                </c:pt>
                <c:pt idx="19">
                  <c:v>525</c:v>
                </c:pt>
                <c:pt idx="20">
                  <c:v>531</c:v>
                </c:pt>
                <c:pt idx="21">
                  <c:v>563</c:v>
                </c:pt>
                <c:pt idx="22">
                  <c:v>662</c:v>
                </c:pt>
                <c:pt idx="23">
                  <c:v>670</c:v>
                </c:pt>
                <c:pt idx="24">
                  <c:v>1741</c:v>
                </c:pt>
                <c:pt idx="25">
                  <c:v>1806</c:v>
                </c:pt>
                <c:pt idx="26">
                  <c:v>1863</c:v>
                </c:pt>
                <c:pt idx="27">
                  <c:v>1903</c:v>
                </c:pt>
                <c:pt idx="28">
                  <c:v>1948</c:v>
                </c:pt>
                <c:pt idx="29">
                  <c:v>2001</c:v>
                </c:pt>
                <c:pt idx="30">
                  <c:v>2028</c:v>
                </c:pt>
                <c:pt idx="31">
                  <c:v>2040</c:v>
                </c:pt>
                <c:pt idx="32">
                  <c:v>2120</c:v>
                </c:pt>
                <c:pt idx="33">
                  <c:v>2339</c:v>
                </c:pt>
                <c:pt idx="34">
                  <c:v>2556</c:v>
                </c:pt>
                <c:pt idx="35">
                  <c:v>2996</c:v>
                </c:pt>
                <c:pt idx="36">
                  <c:v>3188</c:v>
                </c:pt>
              </c:numCache>
            </c:numRef>
          </c:val>
        </c:ser>
        <c:dLbls>
          <c:showLegendKey val="0"/>
          <c:showVal val="0"/>
          <c:showCatName val="0"/>
          <c:showSerName val="0"/>
          <c:showPercent val="0"/>
          <c:showBubbleSize val="0"/>
        </c:dLbls>
        <c:gapWidth val="78"/>
        <c:axId val="122608640"/>
        <c:axId val="32347264"/>
      </c:barChart>
      <c:catAx>
        <c:axId val="122608640"/>
        <c:scaling>
          <c:orientation val="minMax"/>
        </c:scaling>
        <c:delete val="0"/>
        <c:axPos val="b"/>
        <c:title>
          <c:tx>
            <c:rich>
              <a:bodyPr/>
              <a:lstStyle/>
              <a:p>
                <a:pPr>
                  <a:defRPr sz="1600"/>
                </a:pPr>
                <a:r>
                  <a:rPr lang="en-US" sz="1600"/>
                  <a:t>Date</a:t>
                </a:r>
              </a:p>
            </c:rich>
          </c:tx>
          <c:overlay val="0"/>
        </c:title>
        <c:numFmt formatCode="General" sourceLinked="1"/>
        <c:majorTickMark val="out"/>
        <c:minorTickMark val="none"/>
        <c:tickLblPos val="nextTo"/>
        <c:txPr>
          <a:bodyPr/>
          <a:lstStyle/>
          <a:p>
            <a:pPr>
              <a:defRPr sz="1600"/>
            </a:pPr>
            <a:endParaRPr lang="en-US"/>
          </a:p>
        </c:txPr>
        <c:crossAx val="32347264"/>
        <c:crosses val="autoZero"/>
        <c:auto val="1"/>
        <c:lblAlgn val="ctr"/>
        <c:lblOffset val="100"/>
        <c:tickLblSkip val="6"/>
        <c:noMultiLvlLbl val="0"/>
      </c:catAx>
      <c:valAx>
        <c:axId val="32347264"/>
        <c:scaling>
          <c:orientation val="minMax"/>
        </c:scaling>
        <c:delete val="0"/>
        <c:axPos val="l"/>
        <c:majorGridlines/>
        <c:title>
          <c:tx>
            <c:rich>
              <a:bodyPr rot="-5400000" vert="horz"/>
              <a:lstStyle/>
              <a:p>
                <a:pPr>
                  <a:defRPr sz="1600"/>
                </a:pPr>
                <a:r>
                  <a:rPr lang="en-US" sz="1600"/>
                  <a:t>Number</a:t>
                </a:r>
                <a:r>
                  <a:rPr lang="en-US" sz="1600" baseline="0"/>
                  <a:t> of User Accounts</a:t>
                </a:r>
                <a:endParaRPr lang="en-US" sz="1600"/>
              </a:p>
            </c:rich>
          </c:tx>
          <c:overlay val="0"/>
        </c:title>
        <c:numFmt formatCode="General" sourceLinked="1"/>
        <c:majorTickMark val="out"/>
        <c:minorTickMark val="none"/>
        <c:tickLblPos val="nextTo"/>
        <c:txPr>
          <a:bodyPr/>
          <a:lstStyle/>
          <a:p>
            <a:pPr>
              <a:defRPr sz="1600"/>
            </a:pPr>
            <a:endParaRPr lang="en-US"/>
          </a:p>
        </c:txPr>
        <c:crossAx val="122608640"/>
        <c:crosses val="autoZero"/>
        <c:crossBetween val="between"/>
      </c:valAx>
      <c:spPr>
        <a:ln>
          <a:noFill/>
        </a:ln>
      </c:spPr>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663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idx="2"/>
          </p:nvPr>
        </p:nvSpPr>
        <p:spPr bwMode="auto">
          <a:xfrm>
            <a:off x="1266825" y="727075"/>
            <a:ext cx="4781550" cy="35861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1" name="Rectangle 3"/>
          <p:cNvSpPr>
            <a:spLocks noGrp="1" noChangeArrowheads="1"/>
          </p:cNvSpPr>
          <p:nvPr>
            <p:ph type="body" sz="quarter" idx="3"/>
          </p:nvPr>
        </p:nvSpPr>
        <p:spPr bwMode="auto">
          <a:xfrm>
            <a:off x="975360" y="4560570"/>
            <a:ext cx="5364480" cy="4320540"/>
          </a:xfrm>
          <a:prstGeom prst="rect">
            <a:avLst/>
          </a:prstGeom>
          <a:noFill/>
          <a:ln w="12700">
            <a:noFill/>
            <a:miter lim="800000"/>
            <a:headEnd/>
            <a:tailEnd/>
          </a:ln>
          <a:effectLst/>
        </p:spPr>
        <p:txBody>
          <a:bodyPr vert="horz" wrap="square" lIns="95654" tIns="46988" rIns="95654" bIns="46988"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5698512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18"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257300" y="720725"/>
            <a:ext cx="4800600" cy="3600450"/>
          </a:xfrm>
          <a:ln/>
        </p:spPr>
      </p:sp>
      <p:sp>
        <p:nvSpPr>
          <p:cNvPr id="48131" name="Rectangle 3"/>
          <p:cNvSpPr>
            <a:spLocks noGrp="1" noChangeArrowheads="1"/>
          </p:cNvSpPr>
          <p:nvPr>
            <p:ph type="body" idx="1"/>
          </p:nvPr>
        </p:nvSpPr>
        <p:spPr>
          <a:xfrm>
            <a:off x="731839" y="4560889"/>
            <a:ext cx="5851525" cy="43195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4294967295"/>
          </p:nvPr>
        </p:nvSpPr>
        <p:spPr bwMode="auto">
          <a:xfrm>
            <a:off x="4143587" y="9121140"/>
            <a:ext cx="3169920" cy="478394"/>
          </a:xfrm>
          <a:prstGeom prst="rect">
            <a:avLst/>
          </a:prstGeom>
          <a:noFill/>
          <a:ln>
            <a:miter lim="800000"/>
            <a:headEnd/>
            <a:tailEnd/>
          </a:ln>
        </p:spPr>
        <p:txBody>
          <a:bodyPr lIns="97572" tIns="48786" rIns="97572" bIns="48786"/>
          <a:lstStyle/>
          <a:p>
            <a:fld id="{14458604-18FC-4713-A972-EC109BA6FA3D}" type="slidenum">
              <a:rPr lang="en-US"/>
              <a:pPr/>
              <a:t>15</a:t>
            </a:fld>
            <a:endParaRPr lang="en-US"/>
          </a:p>
        </p:txBody>
      </p:sp>
      <p:sp>
        <p:nvSpPr>
          <p:cNvPr id="32771" name="Rectangle 2"/>
          <p:cNvSpPr>
            <a:spLocks noGrp="1" noRot="1" noChangeAspect="1" noChangeArrowheads="1" noTextEdit="1"/>
          </p:cNvSpPr>
          <p:nvPr>
            <p:ph type="sldImg"/>
          </p:nvPr>
        </p:nvSpPr>
        <p:spPr>
          <a:xfrm>
            <a:off x="1266825" y="727075"/>
            <a:ext cx="4781550" cy="3586163"/>
          </a:xfrm>
          <a:ln/>
        </p:spPr>
      </p:sp>
      <p:sp>
        <p:nvSpPr>
          <p:cNvPr id="32772" name="Rectangle 3"/>
          <p:cNvSpPr>
            <a:spLocks noGrp="1" noChangeArrowheads="1"/>
          </p:cNvSpPr>
          <p:nvPr>
            <p:ph type="body" idx="1"/>
          </p:nvPr>
        </p:nvSpPr>
        <p:spPr>
          <a:noFill/>
          <a:ln w="9525"/>
        </p:spPr>
        <p:txBody>
          <a:bodyPr/>
          <a:lstStyle/>
          <a:p>
            <a:pPr eaLnBrk="1" hangingPunct="1"/>
            <a:endParaRPr lang="en-US" dirty="0" smtClean="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PRISM’s main goals for crop insurance compliance are to aid adjusters in determining if the claimed damaging event occurred, and whether it was unusual enough to justify a claim.  To make the assessment process quick and easy, a compliance web portal was opened to RMA and the insurance companies. </a:t>
            </a:r>
            <a:endParaRPr lang="en-US" dirty="0"/>
          </a:p>
        </p:txBody>
      </p:sp>
    </p:spTree>
    <p:extLst>
      <p:ext uri="{BB962C8B-B14F-4D97-AF65-F5344CB8AC3E}">
        <p14:creationId xmlns:p14="http://schemas.microsoft.com/office/powerpoint/2010/main" val="2645460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1257300" y="720725"/>
            <a:ext cx="4800600" cy="3600450"/>
          </a:xfrm>
          <a:ln/>
        </p:spPr>
      </p:sp>
      <p:sp>
        <p:nvSpPr>
          <p:cNvPr id="33795" name="Rectangle 3"/>
          <p:cNvSpPr>
            <a:spLocks noGrp="1" noChangeArrowheads="1"/>
          </p:cNvSpPr>
          <p:nvPr>
            <p:ph type="body" idx="1"/>
          </p:nvPr>
        </p:nvSpPr>
        <p:spPr>
          <a:xfrm>
            <a:off x="731520" y="4560570"/>
            <a:ext cx="5852160" cy="432054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aseline="0" dirty="0" smtClean="0"/>
              <a:t>The PRISM Climate Group exists within Oregon State University’s Northwest Alliance for Computational Science and Engineering (NACSE), which specializes in web portal development and is a pioneer in usability engineering. NACSE developed and hosts a web portal supported by RMA that is designed for insurance company crop loss claims assessment.  The portal is accessed by personal user accounts, and contains data viewing and analysis tools.  </a:t>
            </a:r>
            <a:endParaRPr lang="en-US" alt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6039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a:t>
            </a:r>
            <a:r>
              <a:rPr lang="en-US" baseline="0" dirty="0" smtClean="0"/>
              <a:t> PRISM/RMA portal home page presents the user with six options: check recent weather conditions to see how the growing season is shaping up and anticipate claims “hot spots;” understand what long-term average conditions are like across the country; get a quick assessment of the weather for a particular place and time period to help verify a claim; take a closer look at daily or monthly data and download for further analysis; and automatically create reports on short and long-term conditions. </a:t>
            </a:r>
            <a:endParaRPr lang="en-US" dirty="0" smtClean="0"/>
          </a:p>
          <a:p>
            <a:endParaRPr lang="en-US" dirty="0"/>
          </a:p>
        </p:txBody>
      </p:sp>
    </p:spTree>
    <p:extLst>
      <p:ext uri="{BB962C8B-B14F-4D97-AF65-F5344CB8AC3E}">
        <p14:creationId xmlns:p14="http://schemas.microsoft.com/office/powerpoint/2010/main" val="2806039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8069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long-term averages section presents PRISM monthly temperature and precipitation maps for the 1981-2010 normal period on a simple map server.  Averages over the most recent 10-year period are provided for comparison to indicate how the averages are trending in time. These example maps show May average precipitation for the 1981-2010 normal period (left) and the 2004-2013 period (right).  The most recent 10-year average shows noticeable increases in precipitation in the upper plains during the typical planting time, compared to the 30-year normal.</a:t>
            </a:r>
            <a:endParaRPr lang="en-US" dirty="0"/>
          </a:p>
        </p:txBody>
      </p:sp>
    </p:spTree>
    <p:extLst>
      <p:ext uri="{BB962C8B-B14F-4D97-AF65-F5344CB8AC3E}">
        <p14:creationId xmlns:p14="http://schemas.microsoft.com/office/powerpoint/2010/main" val="2708069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9226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9226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9226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257300" y="720725"/>
            <a:ext cx="4800600" cy="3600450"/>
          </a:xfrm>
          <a:ln/>
        </p:spPr>
      </p:sp>
      <p:sp>
        <p:nvSpPr>
          <p:cNvPr id="48131" name="Rectangle 3"/>
          <p:cNvSpPr>
            <a:spLocks noGrp="1" noChangeArrowheads="1"/>
          </p:cNvSpPr>
          <p:nvPr>
            <p:ph type="body" idx="1"/>
          </p:nvPr>
        </p:nvSpPr>
        <p:spPr>
          <a:xfrm>
            <a:off x="731839" y="4560889"/>
            <a:ext cx="5851525" cy="43195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9226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9226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9226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1963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summary assessment section is designed for the user to quickly screen a claim by determining if weather conditions were unusual on a field during a specified period.  </a:t>
            </a:r>
            <a:endParaRPr lang="en-US" dirty="0"/>
          </a:p>
        </p:txBody>
      </p:sp>
    </p:spTree>
    <p:extLst>
      <p:ext uri="{BB962C8B-B14F-4D97-AF65-F5344CB8AC3E}">
        <p14:creationId xmlns:p14="http://schemas.microsoft.com/office/powerpoint/2010/main" val="4181963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example summary assessment results for a tobacco heat damage claim during the 2010 growing season.  It is immediately obvious that overall the season was very warm, as indicated by the colored dials.  The table below presents the data in two ways: deviation from normal, and ranking over the 1981-2010 normal period (or the most recent 10 years). In this example, temperatures averaged 2-3 degrees above normal, but the user is left to wonder how severe that is.  The right-hand side of the table ranks the period among the other 30 years; now we find that temperatures were the highest of all 30 years, ranking 1 out of 30, and the plain English category is “unusually warm.”  Detailed data for each year can also be explored by clicking the “View Details” button.  </a:t>
            </a:r>
            <a:endParaRPr lang="en-US" dirty="0"/>
          </a:p>
        </p:txBody>
      </p:sp>
    </p:spTree>
    <p:extLst>
      <p:ext uri="{BB962C8B-B14F-4D97-AF65-F5344CB8AC3E}">
        <p14:creationId xmlns:p14="http://schemas.microsoft.com/office/powerpoint/2010/main" val="252388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388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“Power users” wanting to</a:t>
            </a:r>
            <a:r>
              <a:rPr lang="en-US" baseline="0" dirty="0" smtClean="0"/>
              <a:t> view actual daily or monthly PRISM data for a location and time period can go to the detailed data tab.  Here, they can view interactive time series plots of temperature and precipitation data and their long-term averages, download data to a spreadsheet for further analysis, or print out a report.  </a:t>
            </a:r>
            <a:endParaRPr lang="en-US" dirty="0"/>
          </a:p>
        </p:txBody>
      </p:sp>
    </p:spTree>
    <p:extLst>
      <p:ext uri="{BB962C8B-B14F-4D97-AF65-F5344CB8AC3E}">
        <p14:creationId xmlns:p14="http://schemas.microsoft.com/office/powerpoint/2010/main" val="3016525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65254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customized report tab prepares a report specifically designed to meet the reporting requirements for assessing a prevented planting claim (where the producer is unable to plant a field in a timely manner because of excessive wetness).  The user specifies the location of the field and the planting month, and the portal producers a report with full text and graphics in about 30 seconds.  </a:t>
            </a:r>
            <a:endParaRPr lang="en-US" dirty="0"/>
          </a:p>
        </p:txBody>
      </p:sp>
    </p:spTree>
    <p:extLst>
      <p:ext uri="{BB962C8B-B14F-4D97-AF65-F5344CB8AC3E}">
        <p14:creationId xmlns:p14="http://schemas.microsoft.com/office/powerpoint/2010/main" val="4259226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257300" y="720725"/>
            <a:ext cx="4800600" cy="3600450"/>
          </a:xfrm>
          <a:ln/>
        </p:spPr>
      </p:sp>
      <p:sp>
        <p:nvSpPr>
          <p:cNvPr id="48131" name="Rectangle 3"/>
          <p:cNvSpPr>
            <a:spLocks noGrp="1" noChangeArrowheads="1"/>
          </p:cNvSpPr>
          <p:nvPr>
            <p:ph type="body" idx="1"/>
          </p:nvPr>
        </p:nvSpPr>
        <p:spPr>
          <a:xfrm>
            <a:off x="731839" y="4560889"/>
            <a:ext cx="5851525" cy="43195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Example</a:t>
            </a:r>
            <a:r>
              <a:rPr lang="en-US" baseline="0" dirty="0" smtClean="0"/>
              <a:t>s of text and interactive graphics in the report. </a:t>
            </a:r>
            <a:endParaRPr lang="en-US" dirty="0" smtClean="0"/>
          </a:p>
          <a:p>
            <a:endParaRPr lang="en-US" dirty="0"/>
          </a:p>
        </p:txBody>
      </p:sp>
    </p:spTree>
    <p:extLst>
      <p:ext uri="{BB962C8B-B14F-4D97-AF65-F5344CB8AC3E}">
        <p14:creationId xmlns:p14="http://schemas.microsoft.com/office/powerpoint/2010/main" val="4259226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a:t>
            </a:r>
            <a:r>
              <a:rPr lang="en-US" baseline="0" dirty="0" smtClean="0"/>
              <a:t>s of text and interactive graphics in the report. </a:t>
            </a:r>
            <a:endParaRPr lang="en-US" dirty="0"/>
          </a:p>
        </p:txBody>
      </p:sp>
    </p:spTree>
    <p:extLst>
      <p:ext uri="{BB962C8B-B14F-4D97-AF65-F5344CB8AC3E}">
        <p14:creationId xmlns:p14="http://schemas.microsoft.com/office/powerpoint/2010/main" val="3188679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a:t>
            </a:r>
            <a:r>
              <a:rPr lang="en-US" baseline="0" dirty="0" smtClean="0"/>
              <a:t>s of text and interactive graphics in the report. </a:t>
            </a:r>
            <a:endParaRPr lang="en-US" dirty="0"/>
          </a:p>
        </p:txBody>
      </p:sp>
    </p:spTree>
    <p:extLst>
      <p:ext uri="{BB962C8B-B14F-4D97-AF65-F5344CB8AC3E}">
        <p14:creationId xmlns:p14="http://schemas.microsoft.com/office/powerpoint/2010/main" val="4259226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4294967295"/>
          </p:nvPr>
        </p:nvSpPr>
        <p:spPr bwMode="auto">
          <a:xfrm>
            <a:off x="4143587" y="9121140"/>
            <a:ext cx="3169920" cy="478394"/>
          </a:xfrm>
          <a:prstGeom prst="rect">
            <a:avLst/>
          </a:prstGeom>
          <a:noFill/>
          <a:ln>
            <a:miter lim="800000"/>
            <a:headEnd/>
            <a:tailEnd/>
          </a:ln>
        </p:spPr>
        <p:txBody>
          <a:bodyPr lIns="97572" tIns="48786" rIns="97572" bIns="48786"/>
          <a:lstStyle/>
          <a:p>
            <a:fld id="{14458604-18FC-4713-A972-EC109BA6FA3D}" type="slidenum">
              <a:rPr lang="en-US"/>
              <a:pPr/>
              <a:t>7</a:t>
            </a:fld>
            <a:endParaRPr lang="en-US"/>
          </a:p>
        </p:txBody>
      </p:sp>
      <p:sp>
        <p:nvSpPr>
          <p:cNvPr id="32771" name="Rectangle 2"/>
          <p:cNvSpPr>
            <a:spLocks noGrp="1" noRot="1" noChangeAspect="1" noChangeArrowheads="1" noTextEdit="1"/>
          </p:cNvSpPr>
          <p:nvPr>
            <p:ph type="sldImg"/>
          </p:nvPr>
        </p:nvSpPr>
        <p:spPr>
          <a:xfrm>
            <a:off x="1266825" y="727075"/>
            <a:ext cx="4781550" cy="3586163"/>
          </a:xfrm>
          <a:ln/>
        </p:spPr>
      </p:sp>
      <p:sp>
        <p:nvSpPr>
          <p:cNvPr id="32772" name="Rectangle 3"/>
          <p:cNvSpPr>
            <a:spLocks noGrp="1" noChangeArrowheads="1"/>
          </p:cNvSpPr>
          <p:nvPr>
            <p:ph type="body" idx="1"/>
          </p:nvPr>
        </p:nvSpPr>
        <p:spPr>
          <a:noFill/>
          <a:ln w="9525"/>
        </p:spPr>
        <p:txBody>
          <a:bodyPr/>
          <a:lstStyle/>
          <a:p>
            <a:pPr eaLnBrk="1" hangingPunct="1"/>
            <a:endParaRPr lang="en-US" dirty="0" smtClean="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257300" y="720725"/>
            <a:ext cx="4800600" cy="3600450"/>
          </a:xfrm>
          <a:ln/>
        </p:spPr>
      </p:sp>
      <p:sp>
        <p:nvSpPr>
          <p:cNvPr id="48131" name="Rectangle 3"/>
          <p:cNvSpPr>
            <a:spLocks noGrp="1" noChangeArrowheads="1"/>
          </p:cNvSpPr>
          <p:nvPr>
            <p:ph type="body" idx="1"/>
          </p:nvPr>
        </p:nvSpPr>
        <p:spPr>
          <a:xfrm>
            <a:off x="731839" y="4560889"/>
            <a:ext cx="5851525" cy="43195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257300" y="720725"/>
            <a:ext cx="4800600" cy="3600450"/>
          </a:xfrm>
          <a:ln/>
        </p:spPr>
      </p:sp>
      <p:sp>
        <p:nvSpPr>
          <p:cNvPr id="48131" name="Rectangle 3"/>
          <p:cNvSpPr>
            <a:spLocks noGrp="1" noChangeArrowheads="1"/>
          </p:cNvSpPr>
          <p:nvPr>
            <p:ph type="body" idx="1"/>
          </p:nvPr>
        </p:nvSpPr>
        <p:spPr>
          <a:xfrm>
            <a:off x="731839" y="4560889"/>
            <a:ext cx="5851525" cy="43195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257300" y="720725"/>
            <a:ext cx="4800600" cy="3600450"/>
          </a:xfrm>
          <a:ln/>
        </p:spPr>
      </p:sp>
      <p:sp>
        <p:nvSpPr>
          <p:cNvPr id="48131" name="Rectangle 3"/>
          <p:cNvSpPr>
            <a:spLocks noGrp="1" noChangeArrowheads="1"/>
          </p:cNvSpPr>
          <p:nvPr>
            <p:ph type="body" idx="1"/>
          </p:nvPr>
        </p:nvSpPr>
        <p:spPr>
          <a:xfrm>
            <a:off x="731839" y="4560889"/>
            <a:ext cx="5851525" cy="43195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257300" y="719138"/>
            <a:ext cx="4800600" cy="3600450"/>
          </a:xfrm>
          <a:ln/>
        </p:spPr>
      </p:sp>
      <p:sp>
        <p:nvSpPr>
          <p:cNvPr id="358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502038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4294967295"/>
          </p:nvPr>
        </p:nvSpPr>
        <p:spPr bwMode="auto">
          <a:xfrm>
            <a:off x="4143587" y="9121140"/>
            <a:ext cx="3169920" cy="478394"/>
          </a:xfrm>
          <a:prstGeom prst="rect">
            <a:avLst/>
          </a:prstGeom>
          <a:noFill/>
          <a:ln>
            <a:miter lim="800000"/>
            <a:headEnd/>
            <a:tailEnd/>
          </a:ln>
        </p:spPr>
        <p:txBody>
          <a:bodyPr lIns="97572" tIns="48786" rIns="97572" bIns="48786"/>
          <a:lstStyle/>
          <a:p>
            <a:fld id="{14458604-18FC-4713-A972-EC109BA6FA3D}" type="slidenum">
              <a:rPr lang="en-US"/>
              <a:pPr/>
              <a:t>14</a:t>
            </a:fld>
            <a:endParaRPr lang="en-US"/>
          </a:p>
        </p:txBody>
      </p:sp>
      <p:sp>
        <p:nvSpPr>
          <p:cNvPr id="32771" name="Rectangle 2"/>
          <p:cNvSpPr>
            <a:spLocks noGrp="1" noRot="1" noChangeAspect="1" noChangeArrowheads="1" noTextEdit="1"/>
          </p:cNvSpPr>
          <p:nvPr>
            <p:ph type="sldImg"/>
          </p:nvPr>
        </p:nvSpPr>
        <p:spPr>
          <a:xfrm>
            <a:off x="1266825" y="727075"/>
            <a:ext cx="4781550" cy="3586163"/>
          </a:xfrm>
          <a:ln/>
        </p:spPr>
      </p:sp>
      <p:sp>
        <p:nvSpPr>
          <p:cNvPr id="32772" name="Rectangle 3"/>
          <p:cNvSpPr>
            <a:spLocks noGrp="1" noChangeArrowheads="1"/>
          </p:cNvSpPr>
          <p:nvPr>
            <p:ph type="body" idx="1"/>
          </p:nvPr>
        </p:nvSpPr>
        <p:spPr>
          <a:noFill/>
          <a:ln w="9525"/>
        </p:spPr>
        <p:txBody>
          <a:bodyPr/>
          <a:lstStyle/>
          <a:p>
            <a:pPr eaLnBrk="1" hangingPunct="1"/>
            <a:endParaRPr lang="en-US" dirty="0"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a:t>PRISM Overview </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F6F288-B590-4104-B946-DAB3085E006B}" type="slidenum">
              <a:rPr lang="en-US"/>
              <a:pPr>
                <a:defRPr/>
              </a:pPr>
              <a:t>‹#›</a:t>
            </a:fld>
            <a:endParaRPr lang="en-US"/>
          </a:p>
        </p:txBody>
      </p:sp>
    </p:spTree>
    <p:extLst>
      <p:ext uri="{BB962C8B-B14F-4D97-AF65-F5344CB8AC3E}">
        <p14:creationId xmlns:p14="http://schemas.microsoft.com/office/powerpoint/2010/main" val="3710129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PRISM Overview </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056943-93E6-4BDD-AA4E-9FDA554C5F3A}" type="slidenum">
              <a:rPr lang="en-US"/>
              <a:pPr>
                <a:defRPr/>
              </a:pPr>
              <a:t>‹#›</a:t>
            </a:fld>
            <a:endParaRPr lang="en-US"/>
          </a:p>
        </p:txBody>
      </p:sp>
    </p:spTree>
    <p:extLst>
      <p:ext uri="{BB962C8B-B14F-4D97-AF65-F5344CB8AC3E}">
        <p14:creationId xmlns:p14="http://schemas.microsoft.com/office/powerpoint/2010/main" val="791665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PRISM Overview </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046470-B0AE-4D39-AAE0-27AF4934B9C5}" type="slidenum">
              <a:rPr lang="en-US"/>
              <a:pPr>
                <a:defRPr/>
              </a:pPr>
              <a:t>‹#›</a:t>
            </a:fld>
            <a:endParaRPr lang="en-US"/>
          </a:p>
        </p:txBody>
      </p:sp>
    </p:spTree>
    <p:extLst>
      <p:ext uri="{BB962C8B-B14F-4D97-AF65-F5344CB8AC3E}">
        <p14:creationId xmlns:p14="http://schemas.microsoft.com/office/powerpoint/2010/main" val="501685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4"/>
            <a:ext cx="8229600" cy="5848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r>
              <a:rPr lang="en-US"/>
              <a:t>PRISM Overview </a:t>
            </a: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7D0B1AC-B4B8-4588-83B4-34CDAC240E70}" type="slidenum">
              <a:rPr lang="en-US"/>
              <a:pPr>
                <a:defRPr/>
              </a:pPr>
              <a:t>‹#›</a:t>
            </a:fld>
            <a:endParaRPr lang="en-US"/>
          </a:p>
        </p:txBody>
      </p:sp>
    </p:spTree>
    <p:extLst>
      <p:ext uri="{BB962C8B-B14F-4D97-AF65-F5344CB8AC3E}">
        <p14:creationId xmlns:p14="http://schemas.microsoft.com/office/powerpoint/2010/main" val="3693464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2"/>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ln/>
        </p:spPr>
        <p:txBody>
          <a:bodyPr/>
          <a:lstStyle>
            <a:lvl1pPr>
              <a:defRPr/>
            </a:lvl1pPr>
          </a:lstStyle>
          <a:p>
            <a:pPr>
              <a:defRPr/>
            </a:pPr>
            <a:r>
              <a:rPr lang="en-US"/>
              <a:t>PRISM Overview </a:t>
            </a: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484C4D77-9564-461B-A45C-4ECDF05FFBEC}" type="slidenum">
              <a:rPr lang="en-US"/>
              <a:pPr>
                <a:defRPr/>
              </a:pPr>
              <a:t>‹#›</a:t>
            </a:fld>
            <a:endParaRPr lang="en-US"/>
          </a:p>
        </p:txBody>
      </p:sp>
    </p:spTree>
    <p:extLst>
      <p:ext uri="{BB962C8B-B14F-4D97-AF65-F5344CB8AC3E}">
        <p14:creationId xmlns:p14="http://schemas.microsoft.com/office/powerpoint/2010/main" val="1395747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PRISM Overview </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1A067C-B31A-456C-BE28-30CB5CA82C9F}" type="slidenum">
              <a:rPr lang="en-US"/>
              <a:pPr>
                <a:defRPr/>
              </a:pPr>
              <a:t>‹#›</a:t>
            </a:fld>
            <a:endParaRPr lang="en-US"/>
          </a:p>
        </p:txBody>
      </p:sp>
    </p:spTree>
    <p:extLst>
      <p:ext uri="{BB962C8B-B14F-4D97-AF65-F5344CB8AC3E}">
        <p14:creationId xmlns:p14="http://schemas.microsoft.com/office/powerpoint/2010/main" val="3758116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PRISM Overview </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05DBCD8-469D-4695-AB9C-9EE0D1A53AF8}" type="slidenum">
              <a:rPr lang="en-US"/>
              <a:pPr>
                <a:defRPr/>
              </a:pPr>
              <a:t>‹#›</a:t>
            </a:fld>
            <a:endParaRPr lang="en-US"/>
          </a:p>
        </p:txBody>
      </p:sp>
    </p:spTree>
    <p:extLst>
      <p:ext uri="{BB962C8B-B14F-4D97-AF65-F5344CB8AC3E}">
        <p14:creationId xmlns:p14="http://schemas.microsoft.com/office/powerpoint/2010/main" val="3044447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PRISM Overview </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0C879B8-1060-42B4-A613-0D23FD796C26}" type="slidenum">
              <a:rPr lang="en-US"/>
              <a:pPr>
                <a:defRPr/>
              </a:pPr>
              <a:t>‹#›</a:t>
            </a:fld>
            <a:endParaRPr lang="en-US"/>
          </a:p>
        </p:txBody>
      </p:sp>
    </p:spTree>
    <p:extLst>
      <p:ext uri="{BB962C8B-B14F-4D97-AF65-F5344CB8AC3E}">
        <p14:creationId xmlns:p14="http://schemas.microsoft.com/office/powerpoint/2010/main" val="4060362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t>PRISM Overview </a:t>
            </a:r>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11BA088-078D-48C9-9767-5C024906F048}" type="slidenum">
              <a:rPr lang="en-US"/>
              <a:pPr>
                <a:defRPr/>
              </a:pPr>
              <a:t>‹#›</a:t>
            </a:fld>
            <a:endParaRPr lang="en-US"/>
          </a:p>
        </p:txBody>
      </p:sp>
    </p:spTree>
    <p:extLst>
      <p:ext uri="{BB962C8B-B14F-4D97-AF65-F5344CB8AC3E}">
        <p14:creationId xmlns:p14="http://schemas.microsoft.com/office/powerpoint/2010/main" val="3224240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PRISM Overview </a:t>
            </a: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7CBBB94-9EFD-4DBD-B605-15F71BADDA97}" type="slidenum">
              <a:rPr lang="en-US"/>
              <a:pPr>
                <a:defRPr/>
              </a:pPr>
              <a:t>‹#›</a:t>
            </a:fld>
            <a:endParaRPr lang="en-US"/>
          </a:p>
        </p:txBody>
      </p:sp>
    </p:spTree>
    <p:extLst>
      <p:ext uri="{BB962C8B-B14F-4D97-AF65-F5344CB8AC3E}">
        <p14:creationId xmlns:p14="http://schemas.microsoft.com/office/powerpoint/2010/main" val="237594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PRISM Overview </a:t>
            </a:r>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F3E2A18-75A6-491D-83A5-76C74BEBCCC4}" type="slidenum">
              <a:rPr lang="en-US"/>
              <a:pPr>
                <a:defRPr/>
              </a:pPr>
              <a:t>‹#›</a:t>
            </a:fld>
            <a:endParaRPr lang="en-US"/>
          </a:p>
        </p:txBody>
      </p:sp>
    </p:spTree>
    <p:extLst>
      <p:ext uri="{BB962C8B-B14F-4D97-AF65-F5344CB8AC3E}">
        <p14:creationId xmlns:p14="http://schemas.microsoft.com/office/powerpoint/2010/main" val="311752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PRISM Overview </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804AFED-6D68-439B-8356-030D5E894140}" type="slidenum">
              <a:rPr lang="en-US"/>
              <a:pPr>
                <a:defRPr/>
              </a:pPr>
              <a:t>‹#›</a:t>
            </a:fld>
            <a:endParaRPr lang="en-US"/>
          </a:p>
        </p:txBody>
      </p:sp>
    </p:spTree>
    <p:extLst>
      <p:ext uri="{BB962C8B-B14F-4D97-AF65-F5344CB8AC3E}">
        <p14:creationId xmlns:p14="http://schemas.microsoft.com/office/powerpoint/2010/main" val="2339988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PRISM Overview </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8F1504-65F9-4E60-BBA4-79F1091CBF84}" type="slidenum">
              <a:rPr lang="en-US"/>
              <a:pPr>
                <a:defRPr/>
              </a:pPr>
              <a:t>‹#›</a:t>
            </a:fld>
            <a:endParaRPr lang="en-US"/>
          </a:p>
        </p:txBody>
      </p:sp>
    </p:spTree>
    <p:extLst>
      <p:ext uri="{BB962C8B-B14F-4D97-AF65-F5344CB8AC3E}">
        <p14:creationId xmlns:p14="http://schemas.microsoft.com/office/powerpoint/2010/main" val="641991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ＭＳ Ｐゴシック" pitchFamily="34" charset="-128"/>
                <a:cs typeface="+mn-cs"/>
              </a:defRPr>
            </a:lvl1pPr>
          </a:lstStyle>
          <a:p>
            <a:pPr>
              <a:defRPr/>
            </a:pPr>
            <a:r>
              <a:rPr lang="en-US"/>
              <a:t>PRISM Overview </a:t>
            </a: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ＭＳ Ｐゴシック" pitchFamily="34"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ＭＳ Ｐゴシック" pitchFamily="34" charset="-128"/>
                <a:cs typeface="+mn-cs"/>
              </a:defRPr>
            </a:lvl1pPr>
          </a:lstStyle>
          <a:p>
            <a:pPr>
              <a:defRPr/>
            </a:pPr>
            <a:fld id="{49CC5984-6551-469D-914D-4E9396F38A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hyperlink" Target="http://prism.oregonstate.edu/"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gif"/><Relationship Id="rId1" Type="http://schemas.openxmlformats.org/officeDocument/2006/relationships/slideLayout" Target="../slideLayouts/slideLayout1.xml"/><Relationship Id="rId4" Type="http://schemas.openxmlformats.org/officeDocument/2006/relationships/image" Target="../media/image55.gif"/></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crh.noaa.gov/arx/Stormready/WFOlist.php" TargetMode="Externa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685800" y="762000"/>
            <a:ext cx="7586133" cy="1752600"/>
          </a:xfrm>
        </p:spPr>
        <p:txBody>
          <a:bodyPr>
            <a:normAutofit/>
          </a:bodyPr>
          <a:lstStyle/>
          <a:p>
            <a:r>
              <a:rPr lang="en-US" sz="3600" b="1" dirty="0" smtClean="0">
                <a:solidFill>
                  <a:srgbClr val="A20000"/>
                </a:solidFill>
                <a:cs typeface="Arial" panose="020B0604020202020204" pitchFamily="34" charset="0"/>
              </a:rPr>
              <a:t>Introduction to </a:t>
            </a:r>
            <a:r>
              <a:rPr lang="en-US" sz="3600" b="1" dirty="0">
                <a:solidFill>
                  <a:srgbClr val="A20000"/>
                </a:solidFill>
                <a:cs typeface="Arial" panose="020B0604020202020204" pitchFamily="34" charset="0"/>
              </a:rPr>
              <a:t>t</a:t>
            </a:r>
            <a:r>
              <a:rPr lang="en-US" sz="3600" b="1" dirty="0" smtClean="0">
                <a:solidFill>
                  <a:srgbClr val="A20000"/>
                </a:solidFill>
                <a:cs typeface="Arial" panose="020B0604020202020204" pitchFamily="34" charset="0"/>
              </a:rPr>
              <a:t>he PRISM Weather and Climate Mapping System</a:t>
            </a:r>
            <a:endParaRPr lang="en-US" sz="3600" b="1" dirty="0">
              <a:solidFill>
                <a:srgbClr val="7E0000"/>
              </a:solidFill>
              <a:cs typeface="Arial" panose="020B0604020202020204" pitchFamily="34" charset="0"/>
            </a:endParaRPr>
          </a:p>
        </p:txBody>
      </p:sp>
      <p:sp>
        <p:nvSpPr>
          <p:cNvPr id="6" name="Rounded Rectangle 5"/>
          <p:cNvSpPr/>
          <p:nvPr/>
        </p:nvSpPr>
        <p:spPr>
          <a:xfrm>
            <a:off x="3404531" y="4523760"/>
            <a:ext cx="1964267" cy="9906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a typeface="ＭＳ Ｐゴシック" charset="-128"/>
            </a:endParaRPr>
          </a:p>
        </p:txBody>
      </p:sp>
      <p:pic>
        <p:nvPicPr>
          <p:cNvPr id="7" name="Picture 19" descr="OSU-logo-vert.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9998" y="4623774"/>
            <a:ext cx="67733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Subtitle 2"/>
          <p:cNvSpPr txBox="1">
            <a:spLocks/>
          </p:cNvSpPr>
          <p:nvPr/>
        </p:nvSpPr>
        <p:spPr bwMode="auto">
          <a:xfrm>
            <a:off x="1219200" y="2590800"/>
            <a:ext cx="6400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7500" lnSpcReduction="20000"/>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fontAlgn="auto" hangingPunct="1"/>
            <a:r>
              <a:rPr lang="en-US" sz="4000" b="1" dirty="0" smtClean="0">
                <a:solidFill>
                  <a:srgbClr val="000345"/>
                </a:solidFill>
              </a:rPr>
              <a:t> </a:t>
            </a:r>
            <a:r>
              <a:rPr lang="en-US" sz="2000" b="1" dirty="0" smtClean="0">
                <a:solidFill>
                  <a:srgbClr val="000345"/>
                </a:solidFill>
              </a:rPr>
              <a:t>Christopher Daly, Ph.D.</a:t>
            </a:r>
            <a:endParaRPr lang="en-US" sz="2000" dirty="0" smtClean="0">
              <a:solidFill>
                <a:srgbClr val="000345"/>
              </a:solidFill>
            </a:endParaRPr>
          </a:p>
          <a:p>
            <a:pPr eaLnBrk="1" fontAlgn="auto" hangingPunct="1"/>
            <a:r>
              <a:rPr lang="en-US" sz="2000" dirty="0" smtClean="0">
                <a:solidFill>
                  <a:srgbClr val="000345"/>
                </a:solidFill>
              </a:rPr>
              <a:t>Founder and Director,  PRISM Climate Group</a:t>
            </a:r>
          </a:p>
          <a:p>
            <a:pPr eaLnBrk="1" fontAlgn="auto" hangingPunct="1"/>
            <a:r>
              <a:rPr lang="en-US" sz="2000" dirty="0" smtClean="0">
                <a:solidFill>
                  <a:srgbClr val="000345"/>
                </a:solidFill>
              </a:rPr>
              <a:t>Author, PRISM Climate Mapping System</a:t>
            </a:r>
          </a:p>
          <a:p>
            <a:pPr eaLnBrk="1" fontAlgn="auto" hangingPunct="1"/>
            <a:r>
              <a:rPr lang="en-US" sz="2000" dirty="0" smtClean="0">
                <a:solidFill>
                  <a:srgbClr val="000345"/>
                </a:solidFill>
              </a:rPr>
              <a:t>Northwest Alliance for Computational Science and Engineering</a:t>
            </a:r>
          </a:p>
          <a:p>
            <a:pPr eaLnBrk="1" fontAlgn="auto" hangingPunct="1"/>
            <a:r>
              <a:rPr lang="en-US" sz="2000" dirty="0" smtClean="0">
                <a:solidFill>
                  <a:srgbClr val="000345"/>
                </a:solidFill>
              </a:rPr>
              <a:t>Oregon State University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4554610"/>
            <a:ext cx="1281315" cy="784108"/>
          </a:xfrm>
          <a:prstGeom prst="rect">
            <a:avLst/>
          </a:prstGeom>
        </p:spPr>
      </p:pic>
    </p:spTree>
    <p:extLst>
      <p:ext uri="{BB962C8B-B14F-4D97-AF65-F5344CB8AC3E}">
        <p14:creationId xmlns:p14="http://schemas.microsoft.com/office/powerpoint/2010/main" val="10327407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27837" y="5562600"/>
            <a:ext cx="960519" cy="369332"/>
          </a:xfrm>
          <a:prstGeom prst="rect">
            <a:avLst/>
          </a:prstGeom>
          <a:noFill/>
        </p:spPr>
        <p:txBody>
          <a:bodyPr wrap="none" rtlCol="0">
            <a:spAutoFit/>
          </a:bodyPr>
          <a:lstStyle/>
          <a:p>
            <a:r>
              <a:rPr lang="en-US" dirty="0" smtClean="0"/>
              <a:t> </a:t>
            </a:r>
            <a:r>
              <a:rPr lang="en-US" sz="1400" dirty="0" smtClean="0">
                <a:solidFill>
                  <a:srgbClr val="7E0000"/>
                </a:solidFill>
              </a:rPr>
              <a:t>= Station</a:t>
            </a:r>
            <a:endParaRPr lang="en-US" dirty="0">
              <a:solidFill>
                <a:srgbClr val="7E0000"/>
              </a:solidFill>
            </a:endParaRPr>
          </a:p>
        </p:txBody>
      </p:sp>
      <p:sp>
        <p:nvSpPr>
          <p:cNvPr id="404482" name="Rectangle 2"/>
          <p:cNvSpPr>
            <a:spLocks noGrp="1" noChangeArrowheads="1"/>
          </p:cNvSpPr>
          <p:nvPr>
            <p:ph type="body" sz="half" idx="1"/>
          </p:nvPr>
        </p:nvSpPr>
        <p:spPr>
          <a:xfrm>
            <a:off x="533400" y="457200"/>
            <a:ext cx="6538308" cy="2362200"/>
          </a:xfrm>
        </p:spPr>
        <p:txBody>
          <a:bodyPr/>
          <a:lstStyle/>
          <a:p>
            <a:pPr algn="ctr" eaLnBrk="1" hangingPunct="1">
              <a:lnSpc>
                <a:spcPct val="80000"/>
              </a:lnSpc>
              <a:buFont typeface="Wingdings" pitchFamily="2" charset="2"/>
              <a:buNone/>
              <a:defRPr/>
            </a:pPr>
            <a:r>
              <a:rPr lang="en-US" sz="3600" b="1" dirty="0" smtClean="0">
                <a:solidFill>
                  <a:srgbClr val="A20000"/>
                </a:solidFill>
              </a:rPr>
              <a:t>PRISM-Radar Mapping</a:t>
            </a:r>
          </a:p>
          <a:p>
            <a:pPr eaLnBrk="1" hangingPunct="1">
              <a:lnSpc>
                <a:spcPct val="80000"/>
              </a:lnSpc>
              <a:defRPr/>
            </a:pPr>
            <a:endParaRPr lang="en-US" sz="2000" dirty="0" smtClean="0">
              <a:latin typeface="Calibri" pitchFamily="34" charset="0"/>
            </a:endParaRPr>
          </a:p>
          <a:p>
            <a:pPr marL="0" indent="0" eaLnBrk="1" hangingPunct="1">
              <a:lnSpc>
                <a:spcPct val="80000"/>
              </a:lnSpc>
              <a:buNone/>
              <a:defRPr/>
            </a:pPr>
            <a:endParaRPr lang="en-US" sz="2000" dirty="0" smtClean="0">
              <a:latin typeface="Calibri" pitchFamily="34" charset="0"/>
            </a:endParaRPr>
          </a:p>
          <a:p>
            <a:pPr marL="0" indent="0" eaLnBrk="1" hangingPunct="1">
              <a:lnSpc>
                <a:spcPct val="80000"/>
              </a:lnSpc>
              <a:buNone/>
              <a:defRPr/>
            </a:pPr>
            <a:r>
              <a:rPr lang="en-US" sz="2000" dirty="0" smtClean="0">
                <a:latin typeface="Calibri" pitchFamily="34" charset="0"/>
              </a:rPr>
              <a:t>East of the Rockies, PRISM uses NOAA weather radar to provide detailed rainfall information between stations, resulting in a more precise and accurate picture of rainfall patterns than would be possible with station data alone. </a:t>
            </a:r>
          </a:p>
          <a:p>
            <a:pPr eaLnBrk="1" hangingPunct="1">
              <a:lnSpc>
                <a:spcPct val="80000"/>
              </a:lnSpc>
              <a:buFont typeface="Wingdings" pitchFamily="2" charset="2"/>
              <a:buNone/>
              <a:defRPr/>
            </a:pPr>
            <a:endParaRPr lang="en-US" sz="2000" dirty="0" smtClean="0">
              <a:solidFill>
                <a:srgbClr val="FFFF99"/>
              </a:solidFill>
            </a:endParaRPr>
          </a:p>
          <a:p>
            <a:pPr marL="0" indent="0" eaLnBrk="1" hangingPunct="1">
              <a:lnSpc>
                <a:spcPct val="80000"/>
              </a:lnSpc>
              <a:buNone/>
              <a:defRPr/>
            </a:pPr>
            <a:r>
              <a:rPr lang="en-US" sz="2000" dirty="0" smtClean="0"/>
              <a:t>		</a:t>
            </a:r>
          </a:p>
        </p:txBody>
      </p:sp>
      <p:pic>
        <p:nvPicPr>
          <p:cNvPr id="5" name="Picture 2"/>
          <p:cNvPicPr>
            <a:picLocks noGrp="1" noChangeAspect="1" noChangeArrowheads="1"/>
          </p:cNvPicPr>
          <p:nvPr>
            <p:ph idx="1"/>
          </p:nvPr>
        </p:nvPicPr>
        <p:blipFill rotWithShape="1">
          <a:blip r:embed="rId3" cstate="print"/>
          <a:srcRect l="38135" t="45041" r="43875" b="34079"/>
          <a:stretch/>
        </p:blipFill>
        <p:spPr bwMode="auto">
          <a:xfrm>
            <a:off x="4643624" y="3276600"/>
            <a:ext cx="3768636" cy="2369206"/>
          </a:xfrm>
          <a:prstGeom prst="rect">
            <a:avLst/>
          </a:prstGeom>
          <a:noFill/>
          <a:ln w="15875">
            <a:solidFill>
              <a:schemeClr val="tx1"/>
            </a:solidFill>
            <a:miter lim="800000"/>
            <a:headEnd/>
            <a:tailEnd/>
          </a:ln>
        </p:spPr>
      </p:pic>
      <p:pic>
        <p:nvPicPr>
          <p:cNvPr id="6" name="Picture 2"/>
          <p:cNvPicPr>
            <a:picLocks noGrp="1" noChangeAspect="1" noChangeArrowheads="1"/>
          </p:cNvPicPr>
          <p:nvPr>
            <p:ph idx="1"/>
          </p:nvPr>
        </p:nvPicPr>
        <p:blipFill rotWithShape="1">
          <a:blip r:embed="rId4" cstate="print"/>
          <a:srcRect l="37655" t="55696" r="43405" b="23963"/>
          <a:stretch/>
        </p:blipFill>
        <p:spPr bwMode="auto">
          <a:xfrm>
            <a:off x="533400" y="3276599"/>
            <a:ext cx="3952900" cy="2369207"/>
          </a:xfrm>
          <a:prstGeom prst="rect">
            <a:avLst/>
          </a:prstGeom>
          <a:noFill/>
          <a:ln w="15875">
            <a:solidFill>
              <a:schemeClr val="tx1"/>
            </a:solidFill>
            <a:miter lim="800000"/>
            <a:headEnd/>
            <a:tailEnd/>
          </a:ln>
        </p:spPr>
      </p:pic>
      <p:sp>
        <p:nvSpPr>
          <p:cNvPr id="2" name="TextBox 1"/>
          <p:cNvSpPr txBox="1"/>
          <p:nvPr/>
        </p:nvSpPr>
        <p:spPr>
          <a:xfrm>
            <a:off x="1752600" y="5777323"/>
            <a:ext cx="1556836" cy="369332"/>
          </a:xfrm>
          <a:prstGeom prst="rect">
            <a:avLst/>
          </a:prstGeom>
          <a:noFill/>
        </p:spPr>
        <p:txBody>
          <a:bodyPr wrap="none" rtlCol="0">
            <a:spAutoFit/>
          </a:bodyPr>
          <a:lstStyle/>
          <a:p>
            <a:r>
              <a:rPr lang="en-US" dirty="0" smtClean="0"/>
              <a:t>Stations Only</a:t>
            </a:r>
            <a:endParaRPr lang="en-US" dirty="0"/>
          </a:p>
        </p:txBody>
      </p:sp>
      <p:sp>
        <p:nvSpPr>
          <p:cNvPr id="8" name="TextBox 7"/>
          <p:cNvSpPr txBox="1"/>
          <p:nvPr/>
        </p:nvSpPr>
        <p:spPr>
          <a:xfrm>
            <a:off x="5720842" y="5782824"/>
            <a:ext cx="1909497" cy="369332"/>
          </a:xfrm>
          <a:prstGeom prst="rect">
            <a:avLst/>
          </a:prstGeom>
          <a:noFill/>
        </p:spPr>
        <p:txBody>
          <a:bodyPr wrap="none" rtlCol="0">
            <a:spAutoFit/>
          </a:bodyPr>
          <a:lstStyle/>
          <a:p>
            <a:r>
              <a:rPr lang="en-US" dirty="0"/>
              <a:t>S</a:t>
            </a:r>
            <a:r>
              <a:rPr lang="en-US" dirty="0" smtClean="0"/>
              <a:t>tations + Radar</a:t>
            </a:r>
          </a:p>
        </p:txBody>
      </p:sp>
      <p:sp>
        <p:nvSpPr>
          <p:cNvPr id="9" name="Isosceles Triangle 8"/>
          <p:cNvSpPr/>
          <p:nvPr/>
        </p:nvSpPr>
        <p:spPr>
          <a:xfrm>
            <a:off x="497756" y="5740628"/>
            <a:ext cx="84560" cy="76200"/>
          </a:xfrm>
          <a:prstGeom prst="triangle">
            <a:avLst/>
          </a:prstGeom>
          <a:solidFill>
            <a:srgbClr val="B4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780507" y="5602753"/>
            <a:ext cx="1359668" cy="307777"/>
          </a:xfrm>
          <a:prstGeom prst="rect">
            <a:avLst/>
          </a:prstGeom>
          <a:noFill/>
        </p:spPr>
        <p:txBody>
          <a:bodyPr wrap="none" rtlCol="0">
            <a:spAutoFit/>
          </a:bodyPr>
          <a:lstStyle/>
          <a:p>
            <a:r>
              <a:rPr lang="en-US" sz="1400" dirty="0" smtClean="0">
                <a:solidFill>
                  <a:srgbClr val="7E0000"/>
                </a:solidFill>
              </a:rPr>
              <a:t>Heavy rain cell</a:t>
            </a:r>
            <a:endParaRPr lang="en-US" sz="1400" dirty="0">
              <a:solidFill>
                <a:srgbClr val="7E0000"/>
              </a:solidFill>
            </a:endParaRPr>
          </a:p>
        </p:txBody>
      </p:sp>
      <p:cxnSp>
        <p:nvCxnSpPr>
          <p:cNvPr id="21" name="Straight Arrow Connector 20"/>
          <p:cNvCxnSpPr/>
          <p:nvPr/>
        </p:nvCxnSpPr>
        <p:spPr>
          <a:xfrm flipV="1">
            <a:off x="5197418" y="4850922"/>
            <a:ext cx="470321" cy="796636"/>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AutoShape 4" descr="Image result for noaa weather rada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1708" y="1066800"/>
            <a:ext cx="165088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Box 33"/>
          <p:cNvSpPr txBox="1"/>
          <p:nvPr/>
        </p:nvSpPr>
        <p:spPr>
          <a:xfrm>
            <a:off x="1475398" y="2915045"/>
            <a:ext cx="5852884" cy="313932"/>
          </a:xfrm>
          <a:prstGeom prst="rect">
            <a:avLst/>
          </a:prstGeom>
          <a:noFill/>
        </p:spPr>
        <p:txBody>
          <a:bodyPr wrap="none" rtlCol="0">
            <a:spAutoFit/>
          </a:bodyPr>
          <a:lstStyle/>
          <a:p>
            <a:pPr marL="0" indent="0" algn="ctr" eaLnBrk="1" hangingPunct="1">
              <a:lnSpc>
                <a:spcPct val="80000"/>
              </a:lnSpc>
              <a:buNone/>
              <a:defRPr/>
            </a:pPr>
            <a:r>
              <a:rPr lang="en-US" dirty="0" smtClean="0"/>
              <a:t>PRISM daily rainfall map for the </a:t>
            </a:r>
            <a:r>
              <a:rPr lang="en-US" dirty="0"/>
              <a:t>SE </a:t>
            </a:r>
            <a:r>
              <a:rPr lang="en-US" dirty="0" smtClean="0"/>
              <a:t>US on July 1, 2003</a:t>
            </a:r>
            <a:endParaRPr lang="en-US" dirty="0"/>
          </a:p>
        </p:txBody>
      </p:sp>
    </p:spTree>
    <p:extLst>
      <p:ext uri="{BB962C8B-B14F-4D97-AF65-F5344CB8AC3E}">
        <p14:creationId xmlns:p14="http://schemas.microsoft.com/office/powerpoint/2010/main" val="104537483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body" sz="half" idx="1"/>
          </p:nvPr>
        </p:nvSpPr>
        <p:spPr>
          <a:xfrm>
            <a:off x="442144" y="381000"/>
            <a:ext cx="8153400" cy="4724400"/>
          </a:xfrm>
        </p:spPr>
        <p:txBody>
          <a:bodyPr/>
          <a:lstStyle/>
          <a:p>
            <a:pPr algn="ctr" eaLnBrk="1" hangingPunct="1">
              <a:lnSpc>
                <a:spcPct val="80000"/>
              </a:lnSpc>
              <a:buFont typeface="Wingdings" pitchFamily="2" charset="2"/>
              <a:buNone/>
              <a:defRPr/>
            </a:pPr>
            <a:r>
              <a:rPr lang="en-US" sz="3600" b="1" dirty="0" smtClean="0">
                <a:solidFill>
                  <a:srgbClr val="A20000"/>
                </a:solidFill>
              </a:rPr>
              <a:t>Accepted Technology</a:t>
            </a:r>
          </a:p>
          <a:p>
            <a:pPr marL="0" indent="0" eaLnBrk="1" hangingPunct="1">
              <a:lnSpc>
                <a:spcPct val="80000"/>
              </a:lnSpc>
              <a:buNone/>
              <a:defRPr/>
            </a:pPr>
            <a:endParaRPr lang="en-US" sz="2400" dirty="0" smtClean="0">
              <a:effectLst/>
            </a:endParaRPr>
          </a:p>
          <a:p>
            <a:pPr eaLnBrk="1" hangingPunct="1">
              <a:lnSpc>
                <a:spcPct val="80000"/>
              </a:lnSpc>
              <a:defRPr/>
            </a:pPr>
            <a:r>
              <a:rPr lang="en-US" sz="2000" dirty="0" smtClean="0">
                <a:effectLst/>
              </a:rPr>
              <a:t>PRISM climate mapping technology has been continuously developed, and repeatedly peer-reviewed, since 1991. </a:t>
            </a:r>
          </a:p>
          <a:p>
            <a:pPr marL="0" indent="0" eaLnBrk="1" hangingPunct="1">
              <a:lnSpc>
                <a:spcPct val="80000"/>
              </a:lnSpc>
              <a:buNone/>
              <a:defRPr/>
            </a:pPr>
            <a:r>
              <a:rPr lang="en-US" sz="2000" dirty="0" smtClean="0">
                <a:effectLst/>
              </a:rPr>
              <a:t> </a:t>
            </a:r>
          </a:p>
          <a:p>
            <a:pPr eaLnBrk="1" hangingPunct="1">
              <a:lnSpc>
                <a:spcPct val="80000"/>
              </a:lnSpc>
              <a:defRPr/>
            </a:pPr>
            <a:r>
              <a:rPr lang="en-US" sz="2000" dirty="0" smtClean="0">
                <a:effectLst/>
              </a:rPr>
              <a:t>Seminal paper introducing PRISM (1994) has been cited in over </a:t>
            </a:r>
            <a:r>
              <a:rPr lang="en-US" sz="2000" dirty="0" smtClean="0"/>
              <a:t>2,2</a:t>
            </a:r>
            <a:r>
              <a:rPr lang="en-US" sz="2000" dirty="0" smtClean="0">
                <a:effectLst/>
              </a:rPr>
              <a:t>00 peer-reviewed journal articles.</a:t>
            </a:r>
          </a:p>
          <a:p>
            <a:pPr marL="0" indent="0" eaLnBrk="1" hangingPunct="1">
              <a:lnSpc>
                <a:spcPct val="80000"/>
              </a:lnSpc>
              <a:buNone/>
              <a:defRPr/>
            </a:pPr>
            <a:endParaRPr lang="en-US" sz="2000" dirty="0" smtClean="0">
              <a:solidFill>
                <a:srgbClr val="FFCC00"/>
              </a:solidFill>
              <a:effectLst/>
            </a:endParaRPr>
          </a:p>
          <a:p>
            <a:pPr eaLnBrk="1" hangingPunct="1">
              <a:lnSpc>
                <a:spcPct val="80000"/>
              </a:lnSpc>
              <a:defRPr/>
            </a:pPr>
            <a:r>
              <a:rPr lang="en-US" sz="2000" dirty="0"/>
              <a:t>The impact of PRISM on the scientific community and the public good was recognized in 2004 when Daly was awarded “Outstanding Contribution to the Advance </a:t>
            </a:r>
            <a:r>
              <a:rPr lang="en-US" sz="2000" dirty="0" smtClean="0"/>
              <a:t>of </a:t>
            </a:r>
            <a:r>
              <a:rPr lang="en-US" sz="2000" dirty="0"/>
              <a:t>Applied Meteorology” by the American Meteorological </a:t>
            </a:r>
            <a:r>
              <a:rPr lang="en-US" sz="2000" dirty="0" smtClean="0"/>
              <a:t>Society.</a:t>
            </a:r>
          </a:p>
          <a:p>
            <a:pPr eaLnBrk="1" hangingPunct="1">
              <a:lnSpc>
                <a:spcPct val="80000"/>
              </a:lnSpc>
              <a:buFont typeface="Wingdings" pitchFamily="2" charset="2"/>
              <a:buNone/>
              <a:defRPr/>
            </a:pPr>
            <a:endParaRPr lang="en-US" sz="2000" dirty="0" smtClean="0">
              <a:solidFill>
                <a:srgbClr val="FFFF99"/>
              </a:solidFill>
            </a:endParaRPr>
          </a:p>
          <a:p>
            <a:pPr eaLnBrk="1" hangingPunct="1">
              <a:lnSpc>
                <a:spcPct val="80000"/>
              </a:lnSpc>
              <a:defRPr/>
            </a:pPr>
            <a:endParaRPr lang="en-US" sz="2000" dirty="0" smtClean="0"/>
          </a:p>
        </p:txBody>
      </p:sp>
      <p:pic>
        <p:nvPicPr>
          <p:cNvPr id="36" name="Picture 6" descr="C:\Users\daly\Downloads\WA_300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4199184"/>
            <a:ext cx="3294529" cy="254577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4199184"/>
            <a:ext cx="3315515" cy="2354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603366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body" sz="half" idx="1"/>
          </p:nvPr>
        </p:nvSpPr>
        <p:spPr>
          <a:xfrm>
            <a:off x="408179" y="457200"/>
            <a:ext cx="8153400" cy="3276600"/>
          </a:xfrm>
        </p:spPr>
        <p:txBody>
          <a:bodyPr/>
          <a:lstStyle/>
          <a:p>
            <a:pPr algn="ctr" eaLnBrk="1" hangingPunct="1">
              <a:lnSpc>
                <a:spcPct val="80000"/>
              </a:lnSpc>
              <a:buFont typeface="Wingdings" pitchFamily="2" charset="2"/>
              <a:buNone/>
              <a:defRPr/>
            </a:pPr>
            <a:r>
              <a:rPr lang="en-US" sz="3600" b="1" dirty="0" smtClean="0">
                <a:solidFill>
                  <a:srgbClr val="A20000"/>
                </a:solidFill>
              </a:rPr>
              <a:t>PRISM Data Usage</a:t>
            </a:r>
          </a:p>
          <a:p>
            <a:pPr algn="ctr" eaLnBrk="1" hangingPunct="1">
              <a:lnSpc>
                <a:spcPct val="80000"/>
              </a:lnSpc>
              <a:buFont typeface="Wingdings" pitchFamily="2" charset="2"/>
              <a:buNone/>
              <a:defRPr/>
            </a:pPr>
            <a:endParaRPr lang="en-US" sz="2000" dirty="0" smtClean="0">
              <a:latin typeface="Comic Sans MS" pitchFamily="66" charset="0"/>
            </a:endParaRPr>
          </a:p>
          <a:p>
            <a:pPr marL="0" indent="0" eaLnBrk="1" hangingPunct="1">
              <a:lnSpc>
                <a:spcPct val="80000"/>
              </a:lnSpc>
              <a:buNone/>
              <a:defRPr/>
            </a:pPr>
            <a:endParaRPr lang="en-US" sz="2400" dirty="0" smtClean="0">
              <a:effectLst/>
            </a:endParaRPr>
          </a:p>
          <a:p>
            <a:pPr eaLnBrk="1" hangingPunct="1">
              <a:lnSpc>
                <a:spcPct val="80000"/>
              </a:lnSpc>
              <a:defRPr/>
            </a:pPr>
            <a:r>
              <a:rPr lang="en-US" sz="2000" dirty="0" smtClean="0">
                <a:latin typeface="+mj-lt"/>
                <a:cs typeface="Arial" panose="020B0604020202020204" pitchFamily="34" charset="0"/>
              </a:rPr>
              <a:t>PRISM data are available via public website </a:t>
            </a:r>
            <a:r>
              <a:rPr lang="en-US" sz="2000" dirty="0" smtClean="0">
                <a:latin typeface="+mj-lt"/>
                <a:cs typeface="Arial" panose="020B0604020202020204" pitchFamily="34" charset="0"/>
                <a:hlinkClick r:id="rId3"/>
              </a:rPr>
              <a:t>http</a:t>
            </a:r>
            <a:r>
              <a:rPr lang="en-US" sz="2000" dirty="0">
                <a:latin typeface="+mj-lt"/>
                <a:cs typeface="Arial" panose="020B0604020202020204" pitchFamily="34" charset="0"/>
                <a:hlinkClick r:id="rId3"/>
              </a:rPr>
              <a:t>://</a:t>
            </a:r>
            <a:r>
              <a:rPr lang="en-US" sz="2000" dirty="0" smtClean="0">
                <a:latin typeface="+mj-lt"/>
                <a:cs typeface="Arial" panose="020B0604020202020204" pitchFamily="34" charset="0"/>
                <a:hlinkClick r:id="rId3"/>
              </a:rPr>
              <a:t>prism.oregonstate.edu</a:t>
            </a:r>
            <a:endParaRPr lang="en-US" sz="2000" dirty="0" smtClean="0">
              <a:solidFill>
                <a:srgbClr val="FFFF99"/>
              </a:solidFill>
              <a:latin typeface="+mj-lt"/>
              <a:cs typeface="Arial" panose="020B0604020202020204" pitchFamily="34" charset="0"/>
            </a:endParaRPr>
          </a:p>
          <a:p>
            <a:pPr eaLnBrk="1" hangingPunct="1">
              <a:lnSpc>
                <a:spcPct val="80000"/>
              </a:lnSpc>
              <a:defRPr/>
            </a:pPr>
            <a:endParaRPr lang="en-US" sz="2000" dirty="0" smtClean="0">
              <a:latin typeface="+mj-lt"/>
              <a:cs typeface="Arial" panose="020B0604020202020204" pitchFamily="34" charset="0"/>
            </a:endParaRPr>
          </a:p>
          <a:p>
            <a:pPr eaLnBrk="1" hangingPunct="1">
              <a:lnSpc>
                <a:spcPct val="80000"/>
              </a:lnSpc>
              <a:defRPr/>
            </a:pPr>
            <a:r>
              <a:rPr lang="en-US" sz="2000" dirty="0" smtClean="0">
                <a:latin typeface="+mj-lt"/>
                <a:cs typeface="Arial" panose="020B0604020202020204" pitchFamily="34" charset="0"/>
              </a:rPr>
              <a:t>Since January 2014, users downloaded over 20 million gridded datasets from this site, making PRISM by far the most heavily used climate mapping service in the country</a:t>
            </a:r>
          </a:p>
          <a:p>
            <a:pPr eaLnBrk="1" hangingPunct="1">
              <a:lnSpc>
                <a:spcPct val="80000"/>
              </a:lnSpc>
              <a:defRPr/>
            </a:pPr>
            <a:endParaRPr lang="en-US" sz="2000" dirty="0" smtClean="0">
              <a:latin typeface="+mj-lt"/>
              <a:cs typeface="Arial" panose="020B0604020202020204" pitchFamily="34" charset="0"/>
            </a:endParaRPr>
          </a:p>
          <a:p>
            <a:pPr eaLnBrk="1" hangingPunct="1">
              <a:lnSpc>
                <a:spcPct val="80000"/>
              </a:lnSpc>
              <a:defRPr/>
            </a:pPr>
            <a:r>
              <a:rPr lang="en-US" sz="2000" dirty="0" smtClean="0">
                <a:latin typeface="+mj-lt"/>
                <a:cs typeface="Arial" panose="020B0604020202020204" pitchFamily="34" charset="0"/>
              </a:rPr>
              <a:t>NOAA and NASA are the US government’s two largest PRISM data users</a:t>
            </a:r>
          </a:p>
          <a:p>
            <a:pPr eaLnBrk="1" hangingPunct="1">
              <a:lnSpc>
                <a:spcPct val="80000"/>
              </a:lnSpc>
              <a:defRPr/>
            </a:pPr>
            <a:endParaRPr lang="en-US" sz="2000" dirty="0" smtClean="0">
              <a:solidFill>
                <a:srgbClr val="FFFF99"/>
              </a:solidFill>
            </a:endParaRPr>
          </a:p>
          <a:p>
            <a:pPr marL="0" indent="0" eaLnBrk="1" hangingPunct="1">
              <a:lnSpc>
                <a:spcPct val="80000"/>
              </a:lnSpc>
              <a:buNone/>
              <a:defRPr/>
            </a:pPr>
            <a:endParaRPr lang="en-US" sz="2000" dirty="0" smtClean="0"/>
          </a:p>
        </p:txBody>
      </p:sp>
      <p:pic>
        <p:nvPicPr>
          <p:cNvPr id="36" name="Picture 2" descr="https://rma.nacse.org/conditions/images/graphics/best_ppt_us_us_30s_01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2975" y="3900460"/>
            <a:ext cx="3495675" cy="2619321"/>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4752975" y="3810000"/>
            <a:ext cx="3676650" cy="28194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85800" y="4114800"/>
            <a:ext cx="3505200" cy="1938992"/>
          </a:xfrm>
          <a:prstGeom prst="rect">
            <a:avLst/>
          </a:prstGeom>
          <a:noFill/>
        </p:spPr>
        <p:txBody>
          <a:bodyPr wrap="square" rtlCol="0">
            <a:spAutoFit/>
          </a:bodyPr>
          <a:lstStyle/>
          <a:p>
            <a:r>
              <a:rPr lang="en-US" sz="2000" dirty="0" smtClean="0">
                <a:latin typeface="+mj-lt"/>
              </a:rPr>
              <a:t>PRISM data are used in a broad range of applications in agriculture, hydrology, engineering, ecology, economics, retail, and many, many more. </a:t>
            </a:r>
            <a:endParaRPr lang="en-US" sz="2000" dirty="0">
              <a:latin typeface="+mj-lt"/>
            </a:endParaRPr>
          </a:p>
        </p:txBody>
      </p:sp>
    </p:spTree>
    <p:extLst>
      <p:ext uri="{BB962C8B-B14F-4D97-AF65-F5344CB8AC3E}">
        <p14:creationId xmlns:p14="http://schemas.microsoft.com/office/powerpoint/2010/main" val="115542465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404004" y="457200"/>
            <a:ext cx="8229600" cy="609600"/>
          </a:xfrm>
          <a:prstGeom prst="rect">
            <a:avLst/>
          </a:prstGeom>
          <a:noFill/>
          <a:ln w="9525">
            <a:noFill/>
            <a:miter lim="800000"/>
            <a:headEnd/>
            <a:tailEnd/>
          </a:ln>
          <a:effectLst/>
        </p:spPr>
        <p:txBody>
          <a:bodyPr/>
          <a:lstStyle/>
          <a:p>
            <a:pPr algn="ctr">
              <a:lnSpc>
                <a:spcPct val="80000"/>
              </a:lnSpc>
              <a:buFont typeface="Wingdings" charset="2"/>
              <a:buNone/>
              <a:defRPr/>
            </a:pPr>
            <a:r>
              <a:rPr lang="en-US" sz="3600" b="1" dirty="0" smtClean="0">
                <a:solidFill>
                  <a:srgbClr val="A20000"/>
                </a:solidFill>
                <a:latin typeface="+mj-lt"/>
                <a:ea typeface="ＭＳ Ｐゴシック" charset="-128"/>
                <a:cs typeface="+mn-cs"/>
              </a:rPr>
              <a:t>2012 USDA Plant </a:t>
            </a:r>
            <a:r>
              <a:rPr lang="en-US" sz="3600" b="1" dirty="0">
                <a:solidFill>
                  <a:srgbClr val="A20000"/>
                </a:solidFill>
                <a:latin typeface="+mj-lt"/>
                <a:ea typeface="ＭＳ Ｐゴシック" charset="-128"/>
                <a:cs typeface="+mn-cs"/>
              </a:rPr>
              <a:t>Hardiness Zone Map</a:t>
            </a:r>
          </a:p>
          <a:p>
            <a:pPr algn="ctr">
              <a:lnSpc>
                <a:spcPct val="80000"/>
              </a:lnSpc>
              <a:spcBef>
                <a:spcPct val="20000"/>
              </a:spcBef>
              <a:buClr>
                <a:schemeClr val="hlink"/>
              </a:buClr>
              <a:buSzPct val="80000"/>
              <a:buFont typeface="Wingdings" charset="2"/>
              <a:buNone/>
              <a:defRPr/>
            </a:pPr>
            <a:endParaRPr lang="en-US" sz="3200" dirty="0" smtClean="0">
              <a:effectLst>
                <a:outerShdw blurRad="38100" dist="38100" dir="2700000" algn="tl">
                  <a:srgbClr val="C0C0C0"/>
                </a:outerShdw>
              </a:effectLst>
              <a:latin typeface="Calibri" charset="0"/>
              <a:ea typeface="ＭＳ Ｐゴシック" charset="-128"/>
              <a:cs typeface="+mn-cs"/>
            </a:endParaRPr>
          </a:p>
        </p:txBody>
      </p:sp>
      <p:pic>
        <p:nvPicPr>
          <p:cNvPr id="5123" name="Picture 2"/>
          <p:cNvPicPr>
            <a:picLocks noChangeAspect="1" noChangeArrowheads="1"/>
          </p:cNvPicPr>
          <p:nvPr/>
        </p:nvPicPr>
        <p:blipFill>
          <a:blip r:embed="rId3">
            <a:extLst>
              <a:ext uri="{28A0092B-C50C-407E-A947-70E740481C1C}">
                <a14:useLocalDpi xmlns:a14="http://schemas.microsoft.com/office/drawing/2010/main" val="0"/>
              </a:ext>
            </a:extLst>
          </a:blip>
          <a:srcRect l="23750" t="11723" r="25417" b="28966"/>
          <a:stretch>
            <a:fillRect/>
          </a:stretch>
        </p:blipFill>
        <p:spPr bwMode="auto">
          <a:xfrm>
            <a:off x="2819400" y="1447800"/>
            <a:ext cx="6097001" cy="48904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152400" y="1905000"/>
            <a:ext cx="2590800" cy="3477875"/>
          </a:xfrm>
          <a:prstGeom prst="rect">
            <a:avLst/>
          </a:prstGeom>
        </p:spPr>
        <p:txBody>
          <a:bodyPr wrap="square">
            <a:spAutoFit/>
          </a:bodyPr>
          <a:lstStyle/>
          <a:p>
            <a:r>
              <a:rPr lang="en-US" altLang="en-US" sz="2000" dirty="0">
                <a:latin typeface="+mj-lt"/>
              </a:rPr>
              <a:t>The PRISM Climate Group was chosen to author </a:t>
            </a:r>
            <a:r>
              <a:rPr lang="en-US" altLang="en-US" sz="2000" dirty="0" smtClean="0">
                <a:latin typeface="+mj-lt"/>
              </a:rPr>
              <a:t>the </a:t>
            </a:r>
            <a:r>
              <a:rPr lang="en-US" altLang="en-US" sz="2000" dirty="0">
                <a:latin typeface="+mj-lt"/>
              </a:rPr>
              <a:t>2012 USDA Plant Hardiness Zone map, which receives about ½ million visits per month.  </a:t>
            </a:r>
            <a:endParaRPr lang="en-US" altLang="en-US" sz="2000" dirty="0" smtClean="0">
              <a:latin typeface="+mj-lt"/>
            </a:endParaRPr>
          </a:p>
          <a:p>
            <a:endParaRPr lang="en-US" altLang="en-US" sz="2000" dirty="0">
              <a:latin typeface="+mj-lt"/>
            </a:endParaRPr>
          </a:p>
          <a:p>
            <a:r>
              <a:rPr lang="en-US" altLang="en-US" sz="2000" dirty="0" smtClean="0">
                <a:latin typeface="+mj-lt"/>
              </a:rPr>
              <a:t>It is likely the </a:t>
            </a:r>
            <a:r>
              <a:rPr lang="en-US" altLang="en-US" sz="2000" dirty="0">
                <a:latin typeface="+mj-lt"/>
              </a:rPr>
              <a:t>most </a:t>
            </a:r>
            <a:r>
              <a:rPr lang="en-US" altLang="en-US" sz="2000" dirty="0" smtClean="0">
                <a:latin typeface="+mj-lt"/>
              </a:rPr>
              <a:t>heavily used climate </a:t>
            </a:r>
            <a:r>
              <a:rPr lang="en-US" altLang="en-US" sz="2000" dirty="0">
                <a:latin typeface="+mj-lt"/>
              </a:rPr>
              <a:t>map in the world. </a:t>
            </a:r>
          </a:p>
        </p:txBody>
      </p:sp>
    </p:spTree>
    <p:extLst>
      <p:ext uri="{BB962C8B-B14F-4D97-AF65-F5344CB8AC3E}">
        <p14:creationId xmlns:p14="http://schemas.microsoft.com/office/powerpoint/2010/main" val="33316665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l="26563" t="53117" r="39688" b="8250"/>
          <a:stretch>
            <a:fillRect/>
          </a:stretch>
        </p:blipFill>
        <p:spPr bwMode="auto">
          <a:xfrm>
            <a:off x="2286000" y="2556669"/>
            <a:ext cx="3657600" cy="3657600"/>
          </a:xfrm>
          <a:prstGeom prst="rect">
            <a:avLst/>
          </a:prstGeom>
          <a:noFill/>
          <a:ln w="12700" cap="sq">
            <a:noFill/>
            <a:miter lim="800000"/>
            <a:headEnd type="none" w="sm" len="sm"/>
            <a:tailEnd type="none" w="sm" len="sm"/>
          </a:ln>
        </p:spPr>
      </p:pic>
      <p:pic>
        <p:nvPicPr>
          <p:cNvPr id="6148" name="Picture 3"/>
          <p:cNvPicPr>
            <a:picLocks noChangeAspect="1" noChangeArrowheads="1"/>
          </p:cNvPicPr>
          <p:nvPr/>
        </p:nvPicPr>
        <p:blipFill>
          <a:blip r:embed="rId4" cstate="print"/>
          <a:srcRect l="18750" t="35513" r="45000" b="2515"/>
          <a:stretch>
            <a:fillRect/>
          </a:stretch>
        </p:blipFill>
        <p:spPr bwMode="auto">
          <a:xfrm>
            <a:off x="6166556" y="2362200"/>
            <a:ext cx="2709333" cy="4046538"/>
          </a:xfrm>
          <a:prstGeom prst="rect">
            <a:avLst/>
          </a:prstGeom>
          <a:noFill/>
          <a:ln w="12700" cap="sq">
            <a:noFill/>
            <a:miter lim="800000"/>
            <a:headEnd type="none" w="sm" len="sm"/>
            <a:tailEnd type="none" w="sm" len="sm"/>
          </a:ln>
        </p:spPr>
      </p:pic>
      <p:pic>
        <p:nvPicPr>
          <p:cNvPr id="6149" name="Picture 4"/>
          <p:cNvPicPr>
            <a:picLocks noChangeAspect="1" noChangeArrowheads="1"/>
          </p:cNvPicPr>
          <p:nvPr/>
        </p:nvPicPr>
        <p:blipFill>
          <a:blip r:embed="rId5" cstate="print"/>
          <a:srcRect l="12354" r="12354" b="16667"/>
          <a:stretch>
            <a:fillRect/>
          </a:stretch>
        </p:blipFill>
        <p:spPr bwMode="auto">
          <a:xfrm>
            <a:off x="7099653" y="1190625"/>
            <a:ext cx="1120422" cy="1181100"/>
          </a:xfrm>
          <a:prstGeom prst="rect">
            <a:avLst/>
          </a:prstGeom>
          <a:noFill/>
          <a:ln w="12700" cap="sq">
            <a:noFill/>
            <a:miter lim="800000"/>
            <a:headEnd type="none" w="sm" len="sm"/>
            <a:tailEnd type="none" w="sm" len="sm"/>
          </a:ln>
        </p:spPr>
      </p:pic>
      <p:sp>
        <p:nvSpPr>
          <p:cNvPr id="6150" name="TextBox 14"/>
          <p:cNvSpPr txBox="1">
            <a:spLocks noChangeArrowheads="1"/>
          </p:cNvSpPr>
          <p:nvPr/>
        </p:nvSpPr>
        <p:spPr bwMode="auto">
          <a:xfrm>
            <a:off x="251531" y="990600"/>
            <a:ext cx="5943600" cy="1200329"/>
          </a:xfrm>
          <a:prstGeom prst="rect">
            <a:avLst/>
          </a:prstGeom>
          <a:noFill/>
          <a:ln w="9525">
            <a:noFill/>
            <a:miter lim="800000"/>
            <a:headEnd/>
            <a:tailEnd/>
          </a:ln>
        </p:spPr>
        <p:txBody>
          <a:bodyPr wrap="square">
            <a:spAutoFit/>
          </a:bodyPr>
          <a:lstStyle/>
          <a:p>
            <a:pPr algn="ctr"/>
            <a:r>
              <a:rPr lang="en-US" sz="3600" b="1" dirty="0" smtClean="0">
                <a:solidFill>
                  <a:srgbClr val="A20000"/>
                </a:solidFill>
                <a:latin typeface="+mj-lt"/>
              </a:rPr>
              <a:t>Spatial Weather Forecasts Guided by PRISM</a:t>
            </a:r>
            <a:endParaRPr lang="en-US" sz="3600" b="1" dirty="0">
              <a:solidFill>
                <a:srgbClr val="A20000"/>
              </a:solidFill>
              <a:latin typeface="+mj-lt"/>
            </a:endParaRPr>
          </a:p>
        </p:txBody>
      </p:sp>
      <p:sp>
        <p:nvSpPr>
          <p:cNvPr id="2" name="Rectangle 1"/>
          <p:cNvSpPr/>
          <p:nvPr/>
        </p:nvSpPr>
        <p:spPr>
          <a:xfrm>
            <a:off x="45289" y="2667000"/>
            <a:ext cx="2286000" cy="3170099"/>
          </a:xfrm>
          <a:prstGeom prst="rect">
            <a:avLst/>
          </a:prstGeom>
        </p:spPr>
        <p:txBody>
          <a:bodyPr wrap="square">
            <a:spAutoFit/>
          </a:bodyPr>
          <a:lstStyle/>
          <a:p>
            <a:pPr eaLnBrk="1" hangingPunct="1"/>
            <a:r>
              <a:rPr lang="en-US" sz="2000" dirty="0">
                <a:latin typeface="+mj-lt"/>
                <a:ea typeface="ＭＳ Ｐゴシック" pitchFamily="34" charset="-128"/>
              </a:rPr>
              <a:t>PRISM datasets are trusted by the National Weather Service and the Weather </a:t>
            </a:r>
            <a:r>
              <a:rPr lang="en-US" sz="2000" dirty="0" smtClean="0">
                <a:latin typeface="+mj-lt"/>
                <a:ea typeface="ＭＳ Ｐゴシック" pitchFamily="34" charset="-128"/>
              </a:rPr>
              <a:t>Channel, the two largest weather forecast providers, </a:t>
            </a:r>
            <a:r>
              <a:rPr lang="en-US" sz="2000" dirty="0">
                <a:latin typeface="+mj-lt"/>
                <a:ea typeface="ＭＳ Ｐゴシック" pitchFamily="34" charset="-128"/>
              </a:rPr>
              <a:t>to </a:t>
            </a:r>
            <a:r>
              <a:rPr lang="en-US" sz="2000" dirty="0" smtClean="0">
                <a:latin typeface="+mj-lt"/>
                <a:ea typeface="ＭＳ Ｐゴシック" pitchFamily="34" charset="-128"/>
              </a:rPr>
              <a:t>guide </a:t>
            </a:r>
            <a:r>
              <a:rPr lang="en-US" sz="2000" dirty="0">
                <a:latin typeface="+mj-lt"/>
                <a:ea typeface="ＭＳ Ｐゴシック" pitchFamily="34" charset="-128"/>
              </a:rPr>
              <a:t>the spatial patterns of their forecasts.</a:t>
            </a:r>
          </a:p>
        </p:txBody>
      </p:sp>
    </p:spTree>
    <p:extLst>
      <p:ext uri="{BB962C8B-B14F-4D97-AF65-F5344CB8AC3E}">
        <p14:creationId xmlns:p14="http://schemas.microsoft.com/office/powerpoint/2010/main" val="145813618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TextBox 14"/>
          <p:cNvSpPr txBox="1">
            <a:spLocks noChangeArrowheads="1"/>
          </p:cNvSpPr>
          <p:nvPr/>
        </p:nvSpPr>
        <p:spPr bwMode="auto">
          <a:xfrm>
            <a:off x="533400" y="609600"/>
            <a:ext cx="8077200" cy="646331"/>
          </a:xfrm>
          <a:prstGeom prst="rect">
            <a:avLst/>
          </a:prstGeom>
          <a:noFill/>
          <a:ln w="9525">
            <a:noFill/>
            <a:miter lim="800000"/>
            <a:headEnd/>
            <a:tailEnd/>
          </a:ln>
        </p:spPr>
        <p:txBody>
          <a:bodyPr wrap="square">
            <a:spAutoFit/>
          </a:bodyPr>
          <a:lstStyle/>
          <a:p>
            <a:pPr algn="ctr"/>
            <a:r>
              <a:rPr lang="en-US" sz="3600" b="1" dirty="0" smtClean="0">
                <a:solidFill>
                  <a:srgbClr val="A20000"/>
                </a:solidFill>
                <a:latin typeface="+mj-lt"/>
              </a:rPr>
              <a:t>NOAA Extreme Precipitation Atlas</a:t>
            </a:r>
            <a:endParaRPr lang="en-US" sz="3600" b="1" dirty="0">
              <a:solidFill>
                <a:srgbClr val="A20000"/>
              </a:solidFill>
              <a:latin typeface="+mj-lt"/>
            </a:endParaRPr>
          </a:p>
        </p:txBody>
      </p:sp>
      <p:sp>
        <p:nvSpPr>
          <p:cNvPr id="2" name="Rectangle 1"/>
          <p:cNvSpPr/>
          <p:nvPr/>
        </p:nvSpPr>
        <p:spPr>
          <a:xfrm>
            <a:off x="228600" y="1905000"/>
            <a:ext cx="2857500" cy="4093428"/>
          </a:xfrm>
          <a:prstGeom prst="rect">
            <a:avLst/>
          </a:prstGeom>
        </p:spPr>
        <p:txBody>
          <a:bodyPr wrap="square">
            <a:spAutoFit/>
          </a:bodyPr>
          <a:lstStyle/>
          <a:p>
            <a:pPr eaLnBrk="1" hangingPunct="1"/>
            <a:r>
              <a:rPr lang="en-US" sz="2000" dirty="0" smtClean="0">
                <a:latin typeface="+mj-lt"/>
                <a:ea typeface="ＭＳ Ｐゴシック" pitchFamily="34" charset="-128"/>
              </a:rPr>
              <a:t>The PRISM Climate Group is the mapping partner for the new NOAA Atlas 14 on extreme precipitation. </a:t>
            </a:r>
          </a:p>
          <a:p>
            <a:pPr eaLnBrk="1" hangingPunct="1"/>
            <a:endParaRPr lang="en-US" sz="2000" dirty="0">
              <a:latin typeface="+mj-lt"/>
              <a:ea typeface="ＭＳ Ｐゴシック" pitchFamily="34" charset="-128"/>
            </a:endParaRPr>
          </a:p>
          <a:p>
            <a:pPr eaLnBrk="1" hangingPunct="1"/>
            <a:r>
              <a:rPr lang="en-US" sz="2000" dirty="0" smtClean="0">
                <a:latin typeface="+mj-lt"/>
                <a:ea typeface="ＭＳ Ｐゴシック" pitchFamily="34" charset="-128"/>
              </a:rPr>
              <a:t>The atlas is the official source for major storm precipitation data and is consulted by engineers in projects involving hydraulic design and drainage systems. </a:t>
            </a:r>
            <a:endParaRPr lang="en-US" sz="2000" dirty="0">
              <a:latin typeface="+mj-lt"/>
              <a:ea typeface="ＭＳ Ｐゴシック" pitchFamily="34" charset="-128"/>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897" t="50375" r="27077" b="17262"/>
          <a:stretch/>
        </p:blipFill>
        <p:spPr bwMode="auto">
          <a:xfrm>
            <a:off x="3223331" y="2057400"/>
            <a:ext cx="5524500" cy="310729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3810000" y="5249170"/>
            <a:ext cx="4038600" cy="923330"/>
          </a:xfrm>
          <a:prstGeom prst="rect">
            <a:avLst/>
          </a:prstGeom>
          <a:noFill/>
        </p:spPr>
        <p:txBody>
          <a:bodyPr wrap="square" rtlCol="0">
            <a:spAutoFit/>
          </a:bodyPr>
          <a:lstStyle/>
          <a:p>
            <a:r>
              <a:rPr lang="en-US" dirty="0" smtClean="0">
                <a:latin typeface="+mj-lt"/>
              </a:rPr>
              <a:t>PRISM map of the greatest 60-minute rainfall expected to occur once every 2 years, SE US</a:t>
            </a:r>
            <a:endParaRPr lang="en-US" dirty="0">
              <a:latin typeface="+mj-lt"/>
            </a:endParaRPr>
          </a:p>
        </p:txBody>
      </p:sp>
    </p:spTree>
    <p:extLst>
      <p:ext uri="{BB962C8B-B14F-4D97-AF65-F5344CB8AC3E}">
        <p14:creationId xmlns:p14="http://schemas.microsoft.com/office/powerpoint/2010/main" val="417670876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4"/>
          <p:cNvSpPr>
            <a:spLocks noGrp="1"/>
          </p:cNvSpPr>
          <p:nvPr>
            <p:ph sz="half" idx="1"/>
          </p:nvPr>
        </p:nvSpPr>
        <p:spPr>
          <a:xfrm>
            <a:off x="533400" y="1371600"/>
            <a:ext cx="8081963" cy="5181600"/>
          </a:xfrm>
        </p:spPr>
        <p:txBody>
          <a:bodyPr/>
          <a:lstStyle/>
          <a:p>
            <a:pPr>
              <a:spcAft>
                <a:spcPts val="1200"/>
              </a:spcAft>
            </a:pPr>
            <a:r>
              <a:rPr lang="en-US" dirty="0" smtClean="0"/>
              <a:t>“Crop could not be planted due to </a:t>
            </a:r>
            <a:r>
              <a:rPr lang="en-US" dirty="0" smtClean="0">
                <a:solidFill>
                  <a:srgbClr val="C00000"/>
                </a:solidFill>
              </a:rPr>
              <a:t>excessively wet conditions</a:t>
            </a:r>
            <a:r>
              <a:rPr lang="en-US" dirty="0" smtClean="0"/>
              <a:t>”</a:t>
            </a:r>
          </a:p>
          <a:p>
            <a:pPr>
              <a:spcAft>
                <a:spcPts val="1200"/>
              </a:spcAft>
            </a:pPr>
            <a:r>
              <a:rPr lang="en-US" dirty="0" smtClean="0"/>
              <a:t>“Crop failed due to </a:t>
            </a:r>
            <a:r>
              <a:rPr lang="en-US" dirty="0" smtClean="0">
                <a:solidFill>
                  <a:srgbClr val="C00000"/>
                </a:solidFill>
              </a:rPr>
              <a:t>insufficient moisture</a:t>
            </a:r>
            <a:r>
              <a:rPr lang="en-US" dirty="0" smtClean="0"/>
              <a:t>”</a:t>
            </a:r>
          </a:p>
          <a:p>
            <a:pPr>
              <a:spcAft>
                <a:spcPts val="1200"/>
              </a:spcAft>
            </a:pPr>
            <a:r>
              <a:rPr lang="en-US" dirty="0" smtClean="0"/>
              <a:t>“Harvest was delayed and crop quality was reduced due to </a:t>
            </a:r>
            <a:r>
              <a:rPr lang="en-US" dirty="0" smtClean="0">
                <a:solidFill>
                  <a:srgbClr val="C00000"/>
                </a:solidFill>
              </a:rPr>
              <a:t>cold and wet weather</a:t>
            </a:r>
            <a:r>
              <a:rPr lang="en-US" dirty="0" smtClean="0"/>
              <a:t>”</a:t>
            </a:r>
          </a:p>
          <a:p>
            <a:pPr>
              <a:spcAft>
                <a:spcPts val="1200"/>
              </a:spcAft>
            </a:pPr>
            <a:r>
              <a:rPr lang="en-US" dirty="0" smtClean="0"/>
              <a:t>“Crop was damaged due to </a:t>
            </a:r>
            <a:r>
              <a:rPr lang="en-US" dirty="0" smtClean="0">
                <a:solidFill>
                  <a:srgbClr val="C00000"/>
                </a:solidFill>
              </a:rPr>
              <a:t>unusually hot weather</a:t>
            </a:r>
            <a:r>
              <a:rPr lang="en-US" dirty="0" smtClean="0"/>
              <a:t>” </a:t>
            </a:r>
          </a:p>
          <a:p>
            <a:pPr algn="ctr">
              <a:spcAft>
                <a:spcPts val="1200"/>
              </a:spcAft>
              <a:buFont typeface="Arial" charset="0"/>
              <a:buNone/>
            </a:pPr>
            <a:r>
              <a:rPr lang="en-US" b="1" dirty="0" smtClean="0">
                <a:solidFill>
                  <a:srgbClr val="0070C0"/>
                </a:solidFill>
              </a:rPr>
              <a:t>How do claims adjusters evaluate whether it really was too wet, too dry, too cold or too hot?</a:t>
            </a:r>
          </a:p>
        </p:txBody>
      </p:sp>
      <p:sp>
        <p:nvSpPr>
          <p:cNvPr id="2" name="Title 1"/>
          <p:cNvSpPr>
            <a:spLocks noGrp="1"/>
          </p:cNvSpPr>
          <p:nvPr>
            <p:ph type="title"/>
          </p:nvPr>
        </p:nvSpPr>
        <p:spPr/>
        <p:txBody>
          <a:bodyPr/>
          <a:lstStyle/>
          <a:p>
            <a:r>
              <a:rPr lang="en-US" sz="3600" b="1" dirty="0" smtClean="0">
                <a:solidFill>
                  <a:srgbClr val="A20000"/>
                </a:solidFill>
              </a:rPr>
              <a:t>Typical Cause of Loss Language</a:t>
            </a:r>
            <a:endParaRPr lang="en-US" dirty="0"/>
          </a:p>
        </p:txBody>
      </p:sp>
      <p:grpSp>
        <p:nvGrpSpPr>
          <p:cNvPr id="4" name="Group 3"/>
          <p:cNvGrpSpPr/>
          <p:nvPr/>
        </p:nvGrpSpPr>
        <p:grpSpPr>
          <a:xfrm>
            <a:off x="7789626" y="6088092"/>
            <a:ext cx="1261241" cy="702726"/>
            <a:chOff x="2057400" y="4813760"/>
            <a:chExt cx="1964267" cy="990600"/>
          </a:xfrm>
        </p:grpSpPr>
        <p:sp>
          <p:nvSpPr>
            <p:cNvPr id="5" name="Rounded Rectangle 4"/>
            <p:cNvSpPr/>
            <p:nvPr/>
          </p:nvSpPr>
          <p:spPr>
            <a:xfrm>
              <a:off x="2057400" y="4813760"/>
              <a:ext cx="1964267" cy="9906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pic>
          <p:nvPicPr>
            <p:cNvPr id="6" name="Picture 5" descr="OSU-logo-vert.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2867" y="4913774"/>
              <a:ext cx="67733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3"/>
            <p:cNvGrpSpPr>
              <a:grpSpLocks/>
            </p:cNvGrpSpPr>
            <p:nvPr/>
          </p:nvGrpSpPr>
          <p:grpSpPr bwMode="auto">
            <a:xfrm>
              <a:off x="2802467" y="4901073"/>
              <a:ext cx="1219200" cy="762000"/>
              <a:chOff x="624" y="432"/>
              <a:chExt cx="3970" cy="1488"/>
            </a:xfrm>
          </p:grpSpPr>
          <p:sp>
            <p:nvSpPr>
              <p:cNvPr id="8" name="WordArt 4"/>
              <p:cNvSpPr>
                <a:spLocks noChangeArrowheads="1" noChangeShapeType="1" noTextEdit="1"/>
              </p:cNvSpPr>
              <p:nvPr/>
            </p:nvSpPr>
            <p:spPr bwMode="auto">
              <a:xfrm>
                <a:off x="2836" y="1776"/>
                <a:ext cx="960" cy="144"/>
              </a:xfrm>
              <a:prstGeom prst="rect">
                <a:avLst/>
              </a:prstGeom>
            </p:spPr>
            <p:txBody>
              <a:bodyPr wrap="none" fromWordArt="1">
                <a:prstTxWarp prst="textPlain">
                  <a:avLst>
                    <a:gd name="adj" fmla="val 50000"/>
                  </a:avLst>
                </a:prstTxWarp>
              </a:bodyPr>
              <a:lstStyle/>
              <a:p>
                <a:pPr algn="ctr"/>
                <a:r>
                  <a:rPr lang="en-US" sz="2400" kern="10" spc="2400" normalizeH="1">
                    <a:ln w="15875">
                      <a:solidFill>
                        <a:schemeClr val="tx1"/>
                      </a:solidFill>
                      <a:round/>
                      <a:headEnd/>
                      <a:tailEnd/>
                    </a:ln>
                    <a:solidFill>
                      <a:schemeClr val="bg1"/>
                    </a:solidFill>
                    <a:latin typeface="Book Antiqua"/>
                  </a:rPr>
                  <a:t>GROUP</a:t>
                </a:r>
              </a:p>
            </p:txBody>
          </p:sp>
          <p:sp>
            <p:nvSpPr>
              <p:cNvPr id="9" name="WordArt 5"/>
              <p:cNvSpPr>
                <a:spLocks noChangeArrowheads="1" noChangeShapeType="1" noTextEdit="1"/>
              </p:cNvSpPr>
              <p:nvPr/>
            </p:nvSpPr>
            <p:spPr bwMode="auto">
              <a:xfrm>
                <a:off x="1218" y="1405"/>
                <a:ext cx="3035" cy="344"/>
              </a:xfrm>
              <a:prstGeom prst="rect">
                <a:avLst/>
              </a:prstGeom>
              <a:extLst>
                <a:ext uri="{909E8E84-426E-40DD-AFC4-6F175D3DCCD1}">
                  <a14:hiddenFill xmlns:a14="http://schemas.microsoft.com/office/drawing/2010/main">
                    <a:solidFill>
                      <a:srgbClr val="FFFFFF"/>
                    </a:solidFill>
                  </a14:hiddenFill>
                </a:ext>
              </a:extLst>
            </p:spPr>
            <p:txBody>
              <a:bodyPr wrap="none" fromWordArt="1">
                <a:prstTxWarp prst="textFadeUp">
                  <a:avLst>
                    <a:gd name="adj" fmla="val 0"/>
                  </a:avLst>
                </a:prstTxWarp>
              </a:bodyPr>
              <a:lstStyle/>
              <a:p>
                <a:pPr algn="ctr"/>
                <a:r>
                  <a:rPr lang="en-US" sz="3600" kern="10" dirty="0">
                    <a:ln w="19050">
                      <a:solidFill>
                        <a:schemeClr val="tx1"/>
                      </a:solidFill>
                      <a:round/>
                      <a:headEnd/>
                      <a:tailEnd/>
                    </a:ln>
                    <a:noFill/>
                    <a:latin typeface="Impact"/>
                  </a:rPr>
                  <a:t>PRISM</a:t>
                </a:r>
              </a:p>
            </p:txBody>
          </p:sp>
          <p:grpSp>
            <p:nvGrpSpPr>
              <p:cNvPr id="10" name="Group 6"/>
              <p:cNvGrpSpPr>
                <a:grpSpLocks/>
              </p:cNvGrpSpPr>
              <p:nvPr/>
            </p:nvGrpSpPr>
            <p:grpSpPr bwMode="auto">
              <a:xfrm>
                <a:off x="1916" y="528"/>
                <a:ext cx="1843" cy="849"/>
                <a:chOff x="2008" y="336"/>
                <a:chExt cx="1843" cy="849"/>
              </a:xfrm>
            </p:grpSpPr>
            <p:sp>
              <p:nvSpPr>
                <p:cNvPr id="12" name="AutoShape 7"/>
                <p:cNvSpPr>
                  <a:spLocks noChangeArrowheads="1"/>
                </p:cNvSpPr>
                <p:nvPr/>
              </p:nvSpPr>
              <p:spPr bwMode="auto">
                <a:xfrm rot="10800000">
                  <a:off x="2008" y="1097"/>
                  <a:ext cx="1843" cy="8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79 w 21600"/>
                    <a:gd name="T13" fmla="*/ 2483 h 21600"/>
                    <a:gd name="T14" fmla="*/ 19221 w 21600"/>
                    <a:gd name="T15" fmla="*/ 19117 h 21600"/>
                  </a:gdLst>
                  <a:ahLst/>
                  <a:cxnLst>
                    <a:cxn ang="T8">
                      <a:pos x="T0" y="T1"/>
                    </a:cxn>
                    <a:cxn ang="T9">
                      <a:pos x="T2" y="T3"/>
                    </a:cxn>
                    <a:cxn ang="T10">
                      <a:pos x="T4" y="T5"/>
                    </a:cxn>
                    <a:cxn ang="T11">
                      <a:pos x="T6" y="T7"/>
                    </a:cxn>
                  </a:cxnLst>
                  <a:rect l="T12" t="T13" r="T14" b="T15"/>
                  <a:pathLst>
                    <a:path w="21600" h="21600">
                      <a:moveTo>
                        <a:pt x="0" y="0"/>
                      </a:moveTo>
                      <a:lnTo>
                        <a:pt x="1148" y="21600"/>
                      </a:lnTo>
                      <a:lnTo>
                        <a:pt x="20452" y="21600"/>
                      </a:lnTo>
                      <a:lnTo>
                        <a:pt x="21600" y="0"/>
                      </a:lnTo>
                      <a:lnTo>
                        <a:pt x="0" y="0"/>
                      </a:lnTo>
                      <a:close/>
                    </a:path>
                  </a:pathLst>
                </a:custGeom>
                <a:gradFill rotWithShape="1">
                  <a:gsLst>
                    <a:gs pos="0">
                      <a:srgbClr val="F40000"/>
                    </a:gs>
                    <a:gs pos="100000">
                      <a:srgbClr val="FF66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3" name="AutoShape 8"/>
                <p:cNvSpPr>
                  <a:spLocks noChangeArrowheads="1"/>
                </p:cNvSpPr>
                <p:nvPr/>
              </p:nvSpPr>
              <p:spPr bwMode="auto">
                <a:xfrm rot="10800000">
                  <a:off x="2105" y="1033"/>
                  <a:ext cx="1649" cy="6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240 w 21600"/>
                    <a:gd name="T13" fmla="*/ 2326 h 21600"/>
                    <a:gd name="T14" fmla="*/ 19360 w 21600"/>
                    <a:gd name="T15" fmla="*/ 19274 h 21600"/>
                  </a:gdLst>
                  <a:ahLst/>
                  <a:cxnLst>
                    <a:cxn ang="T8">
                      <a:pos x="T0" y="T1"/>
                    </a:cxn>
                    <a:cxn ang="T9">
                      <a:pos x="T2" y="T3"/>
                    </a:cxn>
                    <a:cxn ang="T10">
                      <a:pos x="T4" y="T5"/>
                    </a:cxn>
                    <a:cxn ang="T11">
                      <a:pos x="T6" y="T7"/>
                    </a:cxn>
                  </a:cxnLst>
                  <a:rect l="T12" t="T13" r="T14" b="T15"/>
                  <a:pathLst>
                    <a:path w="21600" h="21600">
                      <a:moveTo>
                        <a:pt x="0" y="0"/>
                      </a:moveTo>
                      <a:lnTo>
                        <a:pt x="879" y="21600"/>
                      </a:lnTo>
                      <a:lnTo>
                        <a:pt x="20721" y="21600"/>
                      </a:lnTo>
                      <a:lnTo>
                        <a:pt x="21600" y="0"/>
                      </a:lnTo>
                      <a:lnTo>
                        <a:pt x="0" y="0"/>
                      </a:lnTo>
                      <a:close/>
                    </a:path>
                  </a:pathLst>
                </a:custGeom>
                <a:gradFill rotWithShape="1">
                  <a:gsLst>
                    <a:gs pos="0">
                      <a:srgbClr val="FF6600"/>
                    </a:gs>
                    <a:gs pos="100000">
                      <a:srgbClr val="FFFF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4" name="AutoShape 9"/>
                <p:cNvSpPr>
                  <a:spLocks noChangeArrowheads="1"/>
                </p:cNvSpPr>
                <p:nvPr/>
              </p:nvSpPr>
              <p:spPr bwMode="auto">
                <a:xfrm rot="10800000">
                  <a:off x="2284" y="775"/>
                  <a:ext cx="1294" cy="1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255 w 21600"/>
                    <a:gd name="T13" fmla="*/ 3240 h 21600"/>
                    <a:gd name="T14" fmla="*/ 18345 w 21600"/>
                    <a:gd name="T15" fmla="*/ 18360 h 21600"/>
                  </a:gdLst>
                  <a:ahLst/>
                  <a:cxnLst>
                    <a:cxn ang="T8">
                      <a:pos x="T0" y="T1"/>
                    </a:cxn>
                    <a:cxn ang="T9">
                      <a:pos x="T2" y="T3"/>
                    </a:cxn>
                    <a:cxn ang="T10">
                      <a:pos x="T4" y="T5"/>
                    </a:cxn>
                    <a:cxn ang="T11">
                      <a:pos x="T6" y="T7"/>
                    </a:cxn>
                  </a:cxnLst>
                  <a:rect l="T12" t="T13" r="T14" b="T15"/>
                  <a:pathLst>
                    <a:path w="21600" h="21600">
                      <a:moveTo>
                        <a:pt x="0" y="0"/>
                      </a:moveTo>
                      <a:lnTo>
                        <a:pt x="2898" y="21600"/>
                      </a:lnTo>
                      <a:lnTo>
                        <a:pt x="18702" y="21600"/>
                      </a:lnTo>
                      <a:lnTo>
                        <a:pt x="21600" y="0"/>
                      </a:lnTo>
                      <a:lnTo>
                        <a:pt x="0" y="0"/>
                      </a:lnTo>
                      <a:close/>
                    </a:path>
                  </a:pathLst>
                </a:custGeom>
                <a:gradFill rotWithShape="1">
                  <a:gsLst>
                    <a:gs pos="0">
                      <a:srgbClr val="008000"/>
                    </a:gs>
                    <a:gs pos="100000">
                      <a:srgbClr val="0000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5" name="AutoShape 10"/>
                <p:cNvSpPr>
                  <a:spLocks noChangeArrowheads="1"/>
                </p:cNvSpPr>
                <p:nvPr/>
              </p:nvSpPr>
              <p:spPr bwMode="auto">
                <a:xfrm rot="10800000">
                  <a:off x="2173" y="966"/>
                  <a:ext cx="1508" cy="6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292 w 21600"/>
                    <a:gd name="T13" fmla="*/ 2224 h 21600"/>
                    <a:gd name="T14" fmla="*/ 19308 w 21600"/>
                    <a:gd name="T15" fmla="*/ 19376 h 21600"/>
                  </a:gdLst>
                  <a:ahLst/>
                  <a:cxnLst>
                    <a:cxn ang="T8">
                      <a:pos x="T0" y="T1"/>
                    </a:cxn>
                    <a:cxn ang="T9">
                      <a:pos x="T2" y="T3"/>
                    </a:cxn>
                    <a:cxn ang="T10">
                      <a:pos x="T4" y="T5"/>
                    </a:cxn>
                    <a:cxn ang="T11">
                      <a:pos x="T6" y="T7"/>
                    </a:cxn>
                  </a:cxnLst>
                  <a:rect l="T12" t="T13" r="T14" b="T15"/>
                  <a:pathLst>
                    <a:path w="21600" h="21600">
                      <a:moveTo>
                        <a:pt x="0" y="0"/>
                      </a:moveTo>
                      <a:lnTo>
                        <a:pt x="990" y="21600"/>
                      </a:lnTo>
                      <a:lnTo>
                        <a:pt x="20610" y="21600"/>
                      </a:lnTo>
                      <a:lnTo>
                        <a:pt x="21600" y="0"/>
                      </a:lnTo>
                      <a:lnTo>
                        <a:pt x="0" y="0"/>
                      </a:lnTo>
                      <a:close/>
                    </a:path>
                  </a:pathLst>
                </a:custGeom>
                <a:gradFill rotWithShape="1">
                  <a:gsLst>
                    <a:gs pos="0">
                      <a:srgbClr val="FFFF00"/>
                    </a:gs>
                    <a:gs pos="100000">
                      <a:srgbClr val="0080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6" name="AutoShape 11"/>
                <p:cNvSpPr>
                  <a:spLocks noChangeArrowheads="1"/>
                </p:cNvSpPr>
                <p:nvPr/>
              </p:nvSpPr>
              <p:spPr bwMode="auto">
                <a:xfrm rot="10800000">
                  <a:off x="2452" y="637"/>
                  <a:ext cx="953" cy="13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90 w 21600"/>
                    <a:gd name="T13" fmla="*/ 3574 h 21600"/>
                    <a:gd name="T14" fmla="*/ 18110 w 21600"/>
                    <a:gd name="T15" fmla="*/ 18026 h 21600"/>
                  </a:gdLst>
                  <a:ahLst/>
                  <a:cxnLst>
                    <a:cxn ang="T8">
                      <a:pos x="T0" y="T1"/>
                    </a:cxn>
                    <a:cxn ang="T9">
                      <a:pos x="T2" y="T3"/>
                    </a:cxn>
                    <a:cxn ang="T10">
                      <a:pos x="T4" y="T5"/>
                    </a:cxn>
                    <a:cxn ang="T11">
                      <a:pos x="T6" y="T7"/>
                    </a:cxn>
                  </a:cxnLst>
                  <a:rect l="T12" t="T13" r="T14" b="T15"/>
                  <a:pathLst>
                    <a:path w="21600" h="21600">
                      <a:moveTo>
                        <a:pt x="0" y="0"/>
                      </a:moveTo>
                      <a:lnTo>
                        <a:pt x="3395" y="21600"/>
                      </a:lnTo>
                      <a:lnTo>
                        <a:pt x="18205" y="21600"/>
                      </a:lnTo>
                      <a:lnTo>
                        <a:pt x="21600" y="0"/>
                      </a:lnTo>
                      <a:lnTo>
                        <a:pt x="0" y="0"/>
                      </a:lnTo>
                      <a:close/>
                    </a:path>
                  </a:pathLst>
                </a:custGeom>
                <a:gradFill rotWithShape="1">
                  <a:gsLst>
                    <a:gs pos="0">
                      <a:srgbClr val="0000FF"/>
                    </a:gs>
                    <a:gs pos="100000">
                      <a:srgbClr val="9900CC"/>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7" name="AutoShape 12"/>
                <p:cNvSpPr>
                  <a:spLocks noChangeArrowheads="1"/>
                </p:cNvSpPr>
                <p:nvPr/>
              </p:nvSpPr>
              <p:spPr bwMode="auto">
                <a:xfrm rot="10800000">
                  <a:off x="2759" y="408"/>
                  <a:ext cx="344" cy="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709 w 21600"/>
                    <a:gd name="T13" fmla="*/ 4747 h 21600"/>
                    <a:gd name="T14" fmla="*/ 16891 w 21600"/>
                    <a:gd name="T15" fmla="*/ 16853 h 21600"/>
                  </a:gdLst>
                  <a:ahLst/>
                  <a:cxnLst>
                    <a:cxn ang="T8">
                      <a:pos x="T0" y="T1"/>
                    </a:cxn>
                    <a:cxn ang="T9">
                      <a:pos x="T2" y="T3"/>
                    </a:cxn>
                    <a:cxn ang="T10">
                      <a:pos x="T4" y="T5"/>
                    </a:cxn>
                    <a:cxn ang="T11">
                      <a:pos x="T6" y="T7"/>
                    </a:cxn>
                  </a:cxnLst>
                  <a:rect l="T12" t="T13" r="T14" b="T15"/>
                  <a:pathLst>
                    <a:path w="21600" h="21600">
                      <a:moveTo>
                        <a:pt x="0" y="0"/>
                      </a:moveTo>
                      <a:lnTo>
                        <a:pt x="5834" y="21600"/>
                      </a:lnTo>
                      <a:lnTo>
                        <a:pt x="15766" y="21600"/>
                      </a:lnTo>
                      <a:lnTo>
                        <a:pt x="21600" y="0"/>
                      </a:lnTo>
                      <a:lnTo>
                        <a:pt x="0" y="0"/>
                      </a:lnTo>
                      <a:close/>
                    </a:path>
                  </a:pathLst>
                </a:custGeom>
                <a:gradFill rotWithShape="1">
                  <a:gsLst>
                    <a:gs pos="0">
                      <a:srgbClr val="FF00FF"/>
                    </a:gs>
                    <a:gs pos="100000">
                      <a:schemeClr val="bg1"/>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8" name="AutoShape 13"/>
                <p:cNvSpPr>
                  <a:spLocks noChangeArrowheads="1"/>
                </p:cNvSpPr>
                <p:nvPr/>
              </p:nvSpPr>
              <p:spPr bwMode="auto">
                <a:xfrm rot="10800000">
                  <a:off x="2608" y="497"/>
                  <a:ext cx="646" cy="14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47 w 21600"/>
                    <a:gd name="T13" fmla="*/ 4289 h 21600"/>
                    <a:gd name="T14" fmla="*/ 17253 w 21600"/>
                    <a:gd name="T15" fmla="*/ 17311 h 21600"/>
                  </a:gdLst>
                  <a:ahLst/>
                  <a:cxnLst>
                    <a:cxn ang="T8">
                      <a:pos x="T0" y="T1"/>
                    </a:cxn>
                    <a:cxn ang="T9">
                      <a:pos x="T2" y="T3"/>
                    </a:cxn>
                    <a:cxn ang="T10">
                      <a:pos x="T4" y="T5"/>
                    </a:cxn>
                    <a:cxn ang="T11">
                      <a:pos x="T6" y="T7"/>
                    </a:cxn>
                  </a:cxnLst>
                  <a:rect l="T12" t="T13" r="T14" b="T15"/>
                  <a:pathLst>
                    <a:path w="21600" h="21600">
                      <a:moveTo>
                        <a:pt x="0" y="0"/>
                      </a:moveTo>
                      <a:lnTo>
                        <a:pt x="5113" y="21600"/>
                      </a:lnTo>
                      <a:lnTo>
                        <a:pt x="16487" y="21600"/>
                      </a:lnTo>
                      <a:lnTo>
                        <a:pt x="21600" y="0"/>
                      </a:lnTo>
                      <a:lnTo>
                        <a:pt x="0" y="0"/>
                      </a:lnTo>
                      <a:close/>
                    </a:path>
                  </a:pathLst>
                </a:custGeom>
                <a:gradFill rotWithShape="1">
                  <a:gsLst>
                    <a:gs pos="0">
                      <a:srgbClr val="9900CC"/>
                    </a:gs>
                    <a:gs pos="100000">
                      <a:srgbClr val="FF00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9" name="AutoShape 14"/>
                <p:cNvSpPr>
                  <a:spLocks noChangeArrowheads="1"/>
                </p:cNvSpPr>
                <p:nvPr/>
              </p:nvSpPr>
              <p:spPr bwMode="auto">
                <a:xfrm rot="10800000">
                  <a:off x="2248" y="934"/>
                  <a:ext cx="1370" cy="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097 w 21600"/>
                    <a:gd name="T13" fmla="*/ 1964 h 21600"/>
                    <a:gd name="T14" fmla="*/ 19503 w 21600"/>
                    <a:gd name="T15" fmla="*/ 19636 h 21600"/>
                  </a:gdLst>
                  <a:ahLst/>
                  <a:cxnLst>
                    <a:cxn ang="T8">
                      <a:pos x="T0" y="T1"/>
                    </a:cxn>
                    <a:cxn ang="T9">
                      <a:pos x="T2" y="T3"/>
                    </a:cxn>
                    <a:cxn ang="T10">
                      <a:pos x="T4" y="T5"/>
                    </a:cxn>
                    <a:cxn ang="T11">
                      <a:pos x="T6" y="T7"/>
                    </a:cxn>
                  </a:cxnLst>
                  <a:rect l="T12" t="T13" r="T14" b="T15"/>
                  <a:pathLst>
                    <a:path w="21600" h="21600">
                      <a:moveTo>
                        <a:pt x="0" y="0"/>
                      </a:moveTo>
                      <a:lnTo>
                        <a:pt x="580" y="21600"/>
                      </a:lnTo>
                      <a:lnTo>
                        <a:pt x="21020" y="21600"/>
                      </a:lnTo>
                      <a:lnTo>
                        <a:pt x="21600" y="0"/>
                      </a:lnTo>
                      <a:lnTo>
                        <a:pt x="0" y="0"/>
                      </a:lnTo>
                      <a:close/>
                    </a:path>
                  </a:pathLst>
                </a:custGeom>
                <a:solidFill>
                  <a:srgbClr val="008000"/>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20" name="AutoShape 15"/>
                <p:cNvSpPr>
                  <a:spLocks noChangeArrowheads="1"/>
                </p:cNvSpPr>
                <p:nvPr/>
              </p:nvSpPr>
              <p:spPr bwMode="auto">
                <a:xfrm rot="10800000">
                  <a:off x="2851" y="339"/>
                  <a:ext cx="160" cy="6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155 w 21600"/>
                    <a:gd name="T13" fmla="*/ 7200 h 21600"/>
                    <a:gd name="T14" fmla="*/ 14445 w 21600"/>
                    <a:gd name="T15" fmla="*/ 14400 h 21600"/>
                  </a:gdLst>
                  <a:ahLst/>
                  <a:cxnLst>
                    <a:cxn ang="T8">
                      <a:pos x="T0" y="T1"/>
                    </a:cxn>
                    <a:cxn ang="T9">
                      <a:pos x="T2" y="T3"/>
                    </a:cxn>
                    <a:cxn ang="T10">
                      <a:pos x="T4" y="T5"/>
                    </a:cxn>
                    <a:cxn ang="T11">
                      <a:pos x="T6" y="T7"/>
                    </a:cxn>
                  </a:cxnLst>
                  <a:rect l="T12" t="T13" r="T14" b="T15"/>
                  <a:pathLst>
                    <a:path w="21600" h="21600">
                      <a:moveTo>
                        <a:pt x="0" y="0"/>
                      </a:moveTo>
                      <a:lnTo>
                        <a:pt x="10800" y="21600"/>
                      </a:lnTo>
                      <a:lnTo>
                        <a:pt x="21600" y="0"/>
                      </a:lnTo>
                      <a:lnTo>
                        <a:pt x="0" y="0"/>
                      </a:lnTo>
                      <a:close/>
                    </a:path>
                  </a:pathLst>
                </a:cu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21" name="AutoShape 16"/>
                <p:cNvSpPr>
                  <a:spLocks noChangeArrowheads="1"/>
                </p:cNvSpPr>
                <p:nvPr/>
              </p:nvSpPr>
              <p:spPr bwMode="auto">
                <a:xfrm rot="10800000" flipV="1">
                  <a:off x="2010" y="336"/>
                  <a:ext cx="1840" cy="849"/>
                </a:xfrm>
                <a:prstGeom prst="triangle">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US" altLang="en-US"/>
                </a:p>
              </p:txBody>
            </p:sp>
          </p:grpSp>
          <p:pic>
            <p:nvPicPr>
              <p:cNvPr id="11" name="Picture 17" descr="mountains"/>
              <p:cNvPicPr>
                <a:picLocks noChangeAspect="1" noChangeArrowheads="1"/>
              </p:cNvPicPr>
              <p:nvPr/>
            </p:nvPicPr>
            <p:blipFill>
              <a:blip r:embed="rId3" cstate="print">
                <a:extLst>
                  <a:ext uri="{28A0092B-C50C-407E-A947-70E740481C1C}">
                    <a14:useLocalDpi xmlns:a14="http://schemas.microsoft.com/office/drawing/2010/main" val="0"/>
                  </a:ext>
                </a:extLst>
              </a:blip>
              <a:srcRect b="12183"/>
              <a:stretch>
                <a:fillRect/>
              </a:stretch>
            </p:blipFill>
            <p:spPr bwMode="auto">
              <a:xfrm>
                <a:off x="624" y="432"/>
                <a:ext cx="3970" cy="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13912992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Autofit/>
          </a:bodyPr>
          <a:lstStyle/>
          <a:p>
            <a:r>
              <a:rPr lang="en-US" sz="3600" b="1" dirty="0" smtClean="0">
                <a:solidFill>
                  <a:srgbClr val="A20000"/>
                </a:solidFill>
              </a:rPr>
              <a:t>PRISM’s Crop Insurance Support</a:t>
            </a:r>
          </a:p>
        </p:txBody>
      </p:sp>
      <p:sp>
        <p:nvSpPr>
          <p:cNvPr id="3" name="Content Placeholder 2"/>
          <p:cNvSpPr>
            <a:spLocks noGrp="1"/>
          </p:cNvSpPr>
          <p:nvPr>
            <p:ph idx="1"/>
          </p:nvPr>
        </p:nvSpPr>
        <p:spPr>
          <a:xfrm>
            <a:off x="228600" y="1219205"/>
            <a:ext cx="8763000" cy="4906963"/>
          </a:xfrm>
        </p:spPr>
        <p:txBody>
          <a:bodyPr rtlCol="0">
            <a:normAutofit fontScale="92500" lnSpcReduction="20000"/>
          </a:bodyPr>
          <a:lstStyle/>
          <a:p>
            <a:pPr fontAlgn="auto">
              <a:spcAft>
                <a:spcPts val="0"/>
              </a:spcAft>
              <a:buFont typeface="Arial" pitchFamily="34" charset="0"/>
              <a:buChar char="•"/>
              <a:defRPr/>
            </a:pPr>
            <a:endParaRPr lang="en-US" dirty="0" smtClean="0"/>
          </a:p>
          <a:p>
            <a:pPr fontAlgn="auto">
              <a:spcAft>
                <a:spcPts val="1200"/>
              </a:spcAft>
              <a:buNone/>
              <a:defRPr/>
            </a:pPr>
            <a:r>
              <a:rPr lang="en-US" dirty="0" smtClean="0"/>
              <a:t>Purpose: Provide high-quality weather and climate data to expedite claims</a:t>
            </a:r>
          </a:p>
          <a:p>
            <a:pPr lvl="1" fontAlgn="auto">
              <a:spcAft>
                <a:spcPts val="1200"/>
              </a:spcAft>
              <a:buFont typeface="Arial" pitchFamily="34" charset="0"/>
              <a:buChar char="–"/>
              <a:defRPr/>
            </a:pPr>
            <a:r>
              <a:rPr lang="en-US" dirty="0" smtClean="0"/>
              <a:t>Did the claimed damaging event occur? </a:t>
            </a:r>
          </a:p>
          <a:p>
            <a:pPr lvl="2" fontAlgn="auto">
              <a:spcAft>
                <a:spcPts val="1200"/>
              </a:spcAft>
              <a:buFont typeface="Arial" pitchFamily="34" charset="0"/>
              <a:buChar char="•"/>
              <a:defRPr/>
            </a:pPr>
            <a:r>
              <a:rPr lang="en-US" dirty="0" smtClean="0">
                <a:solidFill>
                  <a:schemeClr val="accent1">
                    <a:lumMod val="75000"/>
                  </a:schemeClr>
                </a:solidFill>
              </a:rPr>
              <a:t>Short time scale: Daily and monthly weather maps over the lower 48 states in near real time</a:t>
            </a:r>
          </a:p>
          <a:p>
            <a:pPr lvl="1" fontAlgn="auto">
              <a:spcAft>
                <a:spcPts val="1200"/>
              </a:spcAft>
              <a:buFont typeface="Arial" pitchFamily="34" charset="0"/>
              <a:buChar char="–"/>
              <a:defRPr/>
            </a:pPr>
            <a:r>
              <a:rPr lang="en-US" dirty="0" smtClean="0"/>
              <a:t>Was the event unusual enough to support a loss claim?</a:t>
            </a:r>
          </a:p>
          <a:p>
            <a:pPr lvl="2" fontAlgn="auto">
              <a:spcAft>
                <a:spcPts val="1200"/>
              </a:spcAft>
              <a:buFont typeface="Arial" pitchFamily="34" charset="0"/>
              <a:buChar char="•"/>
              <a:defRPr/>
            </a:pPr>
            <a:r>
              <a:rPr lang="en-US" dirty="0" smtClean="0">
                <a:solidFill>
                  <a:schemeClr val="accent1">
                    <a:lumMod val="75000"/>
                  </a:schemeClr>
                </a:solidFill>
              </a:rPr>
              <a:t>Long time scale:  Climate maps to provide context for the event</a:t>
            </a:r>
          </a:p>
          <a:p>
            <a:pPr lvl="1" fontAlgn="auto">
              <a:spcAft>
                <a:spcPts val="1200"/>
              </a:spcAft>
              <a:buFont typeface="Arial" pitchFamily="34" charset="0"/>
              <a:buChar char="–"/>
              <a:defRPr/>
            </a:pPr>
            <a:r>
              <a:rPr lang="en-US" dirty="0" smtClean="0"/>
              <a:t>Can the assessment process be made quick and easy?</a:t>
            </a:r>
          </a:p>
          <a:p>
            <a:pPr lvl="2" fontAlgn="auto">
              <a:spcAft>
                <a:spcPts val="1200"/>
              </a:spcAft>
              <a:buFont typeface="Arial" pitchFamily="34" charset="0"/>
              <a:buChar char="•"/>
              <a:defRPr/>
            </a:pPr>
            <a:r>
              <a:rPr lang="en-US" dirty="0" smtClean="0">
                <a:solidFill>
                  <a:schemeClr val="accent1">
                    <a:lumMod val="75000"/>
                  </a:schemeClr>
                </a:solidFill>
              </a:rPr>
              <a:t>Web-based tools</a:t>
            </a:r>
          </a:p>
          <a:p>
            <a:pPr fontAlgn="auto">
              <a:spcAft>
                <a:spcPts val="1200"/>
              </a:spcAft>
              <a:buFont typeface="Arial" pitchFamily="34" charset="0"/>
              <a:buChar char="•"/>
              <a:defRPr/>
            </a:pPr>
            <a:endParaRPr lang="en-US" dirty="0" smtClean="0"/>
          </a:p>
        </p:txBody>
      </p:sp>
      <p:grpSp>
        <p:nvGrpSpPr>
          <p:cNvPr id="4" name="Group 3"/>
          <p:cNvGrpSpPr/>
          <p:nvPr/>
        </p:nvGrpSpPr>
        <p:grpSpPr>
          <a:xfrm>
            <a:off x="7789626" y="6088092"/>
            <a:ext cx="1261241" cy="702726"/>
            <a:chOff x="2057400" y="4813760"/>
            <a:chExt cx="1964267" cy="990600"/>
          </a:xfrm>
        </p:grpSpPr>
        <p:sp>
          <p:nvSpPr>
            <p:cNvPr id="5" name="Rounded Rectangle 4"/>
            <p:cNvSpPr/>
            <p:nvPr/>
          </p:nvSpPr>
          <p:spPr>
            <a:xfrm>
              <a:off x="2057400" y="4813760"/>
              <a:ext cx="1964267" cy="9906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pic>
          <p:nvPicPr>
            <p:cNvPr id="6" name="Picture 5" descr="OSU-logo-ve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2867" y="4913774"/>
              <a:ext cx="67733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3"/>
            <p:cNvGrpSpPr>
              <a:grpSpLocks/>
            </p:cNvGrpSpPr>
            <p:nvPr/>
          </p:nvGrpSpPr>
          <p:grpSpPr bwMode="auto">
            <a:xfrm>
              <a:off x="2802467" y="4901073"/>
              <a:ext cx="1219200" cy="762000"/>
              <a:chOff x="624" y="432"/>
              <a:chExt cx="3970" cy="1488"/>
            </a:xfrm>
          </p:grpSpPr>
          <p:sp>
            <p:nvSpPr>
              <p:cNvPr id="8" name="WordArt 4"/>
              <p:cNvSpPr>
                <a:spLocks noChangeArrowheads="1" noChangeShapeType="1" noTextEdit="1"/>
              </p:cNvSpPr>
              <p:nvPr/>
            </p:nvSpPr>
            <p:spPr bwMode="auto">
              <a:xfrm>
                <a:off x="2836" y="1776"/>
                <a:ext cx="960" cy="144"/>
              </a:xfrm>
              <a:prstGeom prst="rect">
                <a:avLst/>
              </a:prstGeom>
            </p:spPr>
            <p:txBody>
              <a:bodyPr wrap="none" fromWordArt="1">
                <a:prstTxWarp prst="textPlain">
                  <a:avLst>
                    <a:gd name="adj" fmla="val 50000"/>
                  </a:avLst>
                </a:prstTxWarp>
              </a:bodyPr>
              <a:lstStyle/>
              <a:p>
                <a:pPr algn="ctr"/>
                <a:r>
                  <a:rPr lang="en-US" sz="2400" kern="10" spc="2400" normalizeH="1">
                    <a:ln w="15875">
                      <a:solidFill>
                        <a:schemeClr val="tx1"/>
                      </a:solidFill>
                      <a:round/>
                      <a:headEnd/>
                      <a:tailEnd/>
                    </a:ln>
                    <a:solidFill>
                      <a:schemeClr val="bg1"/>
                    </a:solidFill>
                    <a:latin typeface="Book Antiqua"/>
                  </a:rPr>
                  <a:t>GROUP</a:t>
                </a:r>
              </a:p>
            </p:txBody>
          </p:sp>
          <p:sp>
            <p:nvSpPr>
              <p:cNvPr id="9" name="WordArt 5"/>
              <p:cNvSpPr>
                <a:spLocks noChangeArrowheads="1" noChangeShapeType="1" noTextEdit="1"/>
              </p:cNvSpPr>
              <p:nvPr/>
            </p:nvSpPr>
            <p:spPr bwMode="auto">
              <a:xfrm>
                <a:off x="1218" y="1405"/>
                <a:ext cx="3035" cy="344"/>
              </a:xfrm>
              <a:prstGeom prst="rect">
                <a:avLst/>
              </a:prstGeom>
              <a:extLst>
                <a:ext uri="{909E8E84-426E-40DD-AFC4-6F175D3DCCD1}">
                  <a14:hiddenFill xmlns:a14="http://schemas.microsoft.com/office/drawing/2010/main">
                    <a:solidFill>
                      <a:srgbClr val="FFFFFF"/>
                    </a:solidFill>
                  </a14:hiddenFill>
                </a:ext>
              </a:extLst>
            </p:spPr>
            <p:txBody>
              <a:bodyPr wrap="none" fromWordArt="1">
                <a:prstTxWarp prst="textFadeUp">
                  <a:avLst>
                    <a:gd name="adj" fmla="val 0"/>
                  </a:avLst>
                </a:prstTxWarp>
              </a:bodyPr>
              <a:lstStyle/>
              <a:p>
                <a:pPr algn="ctr"/>
                <a:r>
                  <a:rPr lang="en-US" sz="3600" kern="10" dirty="0">
                    <a:ln w="19050">
                      <a:solidFill>
                        <a:schemeClr val="tx1"/>
                      </a:solidFill>
                      <a:round/>
                      <a:headEnd/>
                      <a:tailEnd/>
                    </a:ln>
                    <a:noFill/>
                    <a:latin typeface="Impact"/>
                  </a:rPr>
                  <a:t>PRISM</a:t>
                </a:r>
              </a:p>
            </p:txBody>
          </p:sp>
          <p:grpSp>
            <p:nvGrpSpPr>
              <p:cNvPr id="10" name="Group 6"/>
              <p:cNvGrpSpPr>
                <a:grpSpLocks/>
              </p:cNvGrpSpPr>
              <p:nvPr/>
            </p:nvGrpSpPr>
            <p:grpSpPr bwMode="auto">
              <a:xfrm>
                <a:off x="1916" y="528"/>
                <a:ext cx="1843" cy="849"/>
                <a:chOff x="2008" y="336"/>
                <a:chExt cx="1843" cy="849"/>
              </a:xfrm>
            </p:grpSpPr>
            <p:sp>
              <p:nvSpPr>
                <p:cNvPr id="12" name="AutoShape 7"/>
                <p:cNvSpPr>
                  <a:spLocks noChangeArrowheads="1"/>
                </p:cNvSpPr>
                <p:nvPr/>
              </p:nvSpPr>
              <p:spPr bwMode="auto">
                <a:xfrm rot="10800000">
                  <a:off x="2008" y="1097"/>
                  <a:ext cx="1843" cy="8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79 w 21600"/>
                    <a:gd name="T13" fmla="*/ 2483 h 21600"/>
                    <a:gd name="T14" fmla="*/ 19221 w 21600"/>
                    <a:gd name="T15" fmla="*/ 19117 h 21600"/>
                  </a:gdLst>
                  <a:ahLst/>
                  <a:cxnLst>
                    <a:cxn ang="T8">
                      <a:pos x="T0" y="T1"/>
                    </a:cxn>
                    <a:cxn ang="T9">
                      <a:pos x="T2" y="T3"/>
                    </a:cxn>
                    <a:cxn ang="T10">
                      <a:pos x="T4" y="T5"/>
                    </a:cxn>
                    <a:cxn ang="T11">
                      <a:pos x="T6" y="T7"/>
                    </a:cxn>
                  </a:cxnLst>
                  <a:rect l="T12" t="T13" r="T14" b="T15"/>
                  <a:pathLst>
                    <a:path w="21600" h="21600">
                      <a:moveTo>
                        <a:pt x="0" y="0"/>
                      </a:moveTo>
                      <a:lnTo>
                        <a:pt x="1148" y="21600"/>
                      </a:lnTo>
                      <a:lnTo>
                        <a:pt x="20452" y="21600"/>
                      </a:lnTo>
                      <a:lnTo>
                        <a:pt x="21600" y="0"/>
                      </a:lnTo>
                      <a:lnTo>
                        <a:pt x="0" y="0"/>
                      </a:lnTo>
                      <a:close/>
                    </a:path>
                  </a:pathLst>
                </a:custGeom>
                <a:gradFill rotWithShape="1">
                  <a:gsLst>
                    <a:gs pos="0">
                      <a:srgbClr val="F40000"/>
                    </a:gs>
                    <a:gs pos="100000">
                      <a:srgbClr val="FF66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3" name="AutoShape 8"/>
                <p:cNvSpPr>
                  <a:spLocks noChangeArrowheads="1"/>
                </p:cNvSpPr>
                <p:nvPr/>
              </p:nvSpPr>
              <p:spPr bwMode="auto">
                <a:xfrm rot="10800000">
                  <a:off x="2105" y="1033"/>
                  <a:ext cx="1649" cy="6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240 w 21600"/>
                    <a:gd name="T13" fmla="*/ 2326 h 21600"/>
                    <a:gd name="T14" fmla="*/ 19360 w 21600"/>
                    <a:gd name="T15" fmla="*/ 19274 h 21600"/>
                  </a:gdLst>
                  <a:ahLst/>
                  <a:cxnLst>
                    <a:cxn ang="T8">
                      <a:pos x="T0" y="T1"/>
                    </a:cxn>
                    <a:cxn ang="T9">
                      <a:pos x="T2" y="T3"/>
                    </a:cxn>
                    <a:cxn ang="T10">
                      <a:pos x="T4" y="T5"/>
                    </a:cxn>
                    <a:cxn ang="T11">
                      <a:pos x="T6" y="T7"/>
                    </a:cxn>
                  </a:cxnLst>
                  <a:rect l="T12" t="T13" r="T14" b="T15"/>
                  <a:pathLst>
                    <a:path w="21600" h="21600">
                      <a:moveTo>
                        <a:pt x="0" y="0"/>
                      </a:moveTo>
                      <a:lnTo>
                        <a:pt x="879" y="21600"/>
                      </a:lnTo>
                      <a:lnTo>
                        <a:pt x="20721" y="21600"/>
                      </a:lnTo>
                      <a:lnTo>
                        <a:pt x="21600" y="0"/>
                      </a:lnTo>
                      <a:lnTo>
                        <a:pt x="0" y="0"/>
                      </a:lnTo>
                      <a:close/>
                    </a:path>
                  </a:pathLst>
                </a:custGeom>
                <a:gradFill rotWithShape="1">
                  <a:gsLst>
                    <a:gs pos="0">
                      <a:srgbClr val="FF6600"/>
                    </a:gs>
                    <a:gs pos="100000">
                      <a:srgbClr val="FFFF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4" name="AutoShape 9"/>
                <p:cNvSpPr>
                  <a:spLocks noChangeArrowheads="1"/>
                </p:cNvSpPr>
                <p:nvPr/>
              </p:nvSpPr>
              <p:spPr bwMode="auto">
                <a:xfrm rot="10800000">
                  <a:off x="2284" y="775"/>
                  <a:ext cx="1294" cy="1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255 w 21600"/>
                    <a:gd name="T13" fmla="*/ 3240 h 21600"/>
                    <a:gd name="T14" fmla="*/ 18345 w 21600"/>
                    <a:gd name="T15" fmla="*/ 18360 h 21600"/>
                  </a:gdLst>
                  <a:ahLst/>
                  <a:cxnLst>
                    <a:cxn ang="T8">
                      <a:pos x="T0" y="T1"/>
                    </a:cxn>
                    <a:cxn ang="T9">
                      <a:pos x="T2" y="T3"/>
                    </a:cxn>
                    <a:cxn ang="T10">
                      <a:pos x="T4" y="T5"/>
                    </a:cxn>
                    <a:cxn ang="T11">
                      <a:pos x="T6" y="T7"/>
                    </a:cxn>
                  </a:cxnLst>
                  <a:rect l="T12" t="T13" r="T14" b="T15"/>
                  <a:pathLst>
                    <a:path w="21600" h="21600">
                      <a:moveTo>
                        <a:pt x="0" y="0"/>
                      </a:moveTo>
                      <a:lnTo>
                        <a:pt x="2898" y="21600"/>
                      </a:lnTo>
                      <a:lnTo>
                        <a:pt x="18702" y="21600"/>
                      </a:lnTo>
                      <a:lnTo>
                        <a:pt x="21600" y="0"/>
                      </a:lnTo>
                      <a:lnTo>
                        <a:pt x="0" y="0"/>
                      </a:lnTo>
                      <a:close/>
                    </a:path>
                  </a:pathLst>
                </a:custGeom>
                <a:gradFill rotWithShape="1">
                  <a:gsLst>
                    <a:gs pos="0">
                      <a:srgbClr val="008000"/>
                    </a:gs>
                    <a:gs pos="100000">
                      <a:srgbClr val="0000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5" name="AutoShape 10"/>
                <p:cNvSpPr>
                  <a:spLocks noChangeArrowheads="1"/>
                </p:cNvSpPr>
                <p:nvPr/>
              </p:nvSpPr>
              <p:spPr bwMode="auto">
                <a:xfrm rot="10800000">
                  <a:off x="2173" y="966"/>
                  <a:ext cx="1508" cy="6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292 w 21600"/>
                    <a:gd name="T13" fmla="*/ 2224 h 21600"/>
                    <a:gd name="T14" fmla="*/ 19308 w 21600"/>
                    <a:gd name="T15" fmla="*/ 19376 h 21600"/>
                  </a:gdLst>
                  <a:ahLst/>
                  <a:cxnLst>
                    <a:cxn ang="T8">
                      <a:pos x="T0" y="T1"/>
                    </a:cxn>
                    <a:cxn ang="T9">
                      <a:pos x="T2" y="T3"/>
                    </a:cxn>
                    <a:cxn ang="T10">
                      <a:pos x="T4" y="T5"/>
                    </a:cxn>
                    <a:cxn ang="T11">
                      <a:pos x="T6" y="T7"/>
                    </a:cxn>
                  </a:cxnLst>
                  <a:rect l="T12" t="T13" r="T14" b="T15"/>
                  <a:pathLst>
                    <a:path w="21600" h="21600">
                      <a:moveTo>
                        <a:pt x="0" y="0"/>
                      </a:moveTo>
                      <a:lnTo>
                        <a:pt x="990" y="21600"/>
                      </a:lnTo>
                      <a:lnTo>
                        <a:pt x="20610" y="21600"/>
                      </a:lnTo>
                      <a:lnTo>
                        <a:pt x="21600" y="0"/>
                      </a:lnTo>
                      <a:lnTo>
                        <a:pt x="0" y="0"/>
                      </a:lnTo>
                      <a:close/>
                    </a:path>
                  </a:pathLst>
                </a:custGeom>
                <a:gradFill rotWithShape="1">
                  <a:gsLst>
                    <a:gs pos="0">
                      <a:srgbClr val="FFFF00"/>
                    </a:gs>
                    <a:gs pos="100000">
                      <a:srgbClr val="0080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6" name="AutoShape 11"/>
                <p:cNvSpPr>
                  <a:spLocks noChangeArrowheads="1"/>
                </p:cNvSpPr>
                <p:nvPr/>
              </p:nvSpPr>
              <p:spPr bwMode="auto">
                <a:xfrm rot="10800000">
                  <a:off x="2452" y="637"/>
                  <a:ext cx="953" cy="13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90 w 21600"/>
                    <a:gd name="T13" fmla="*/ 3574 h 21600"/>
                    <a:gd name="T14" fmla="*/ 18110 w 21600"/>
                    <a:gd name="T15" fmla="*/ 18026 h 21600"/>
                  </a:gdLst>
                  <a:ahLst/>
                  <a:cxnLst>
                    <a:cxn ang="T8">
                      <a:pos x="T0" y="T1"/>
                    </a:cxn>
                    <a:cxn ang="T9">
                      <a:pos x="T2" y="T3"/>
                    </a:cxn>
                    <a:cxn ang="T10">
                      <a:pos x="T4" y="T5"/>
                    </a:cxn>
                    <a:cxn ang="T11">
                      <a:pos x="T6" y="T7"/>
                    </a:cxn>
                  </a:cxnLst>
                  <a:rect l="T12" t="T13" r="T14" b="T15"/>
                  <a:pathLst>
                    <a:path w="21600" h="21600">
                      <a:moveTo>
                        <a:pt x="0" y="0"/>
                      </a:moveTo>
                      <a:lnTo>
                        <a:pt x="3395" y="21600"/>
                      </a:lnTo>
                      <a:lnTo>
                        <a:pt x="18205" y="21600"/>
                      </a:lnTo>
                      <a:lnTo>
                        <a:pt x="21600" y="0"/>
                      </a:lnTo>
                      <a:lnTo>
                        <a:pt x="0" y="0"/>
                      </a:lnTo>
                      <a:close/>
                    </a:path>
                  </a:pathLst>
                </a:custGeom>
                <a:gradFill rotWithShape="1">
                  <a:gsLst>
                    <a:gs pos="0">
                      <a:srgbClr val="0000FF"/>
                    </a:gs>
                    <a:gs pos="100000">
                      <a:srgbClr val="9900CC"/>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7" name="AutoShape 12"/>
                <p:cNvSpPr>
                  <a:spLocks noChangeArrowheads="1"/>
                </p:cNvSpPr>
                <p:nvPr/>
              </p:nvSpPr>
              <p:spPr bwMode="auto">
                <a:xfrm rot="10800000">
                  <a:off x="2759" y="408"/>
                  <a:ext cx="344" cy="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709 w 21600"/>
                    <a:gd name="T13" fmla="*/ 4747 h 21600"/>
                    <a:gd name="T14" fmla="*/ 16891 w 21600"/>
                    <a:gd name="T15" fmla="*/ 16853 h 21600"/>
                  </a:gdLst>
                  <a:ahLst/>
                  <a:cxnLst>
                    <a:cxn ang="T8">
                      <a:pos x="T0" y="T1"/>
                    </a:cxn>
                    <a:cxn ang="T9">
                      <a:pos x="T2" y="T3"/>
                    </a:cxn>
                    <a:cxn ang="T10">
                      <a:pos x="T4" y="T5"/>
                    </a:cxn>
                    <a:cxn ang="T11">
                      <a:pos x="T6" y="T7"/>
                    </a:cxn>
                  </a:cxnLst>
                  <a:rect l="T12" t="T13" r="T14" b="T15"/>
                  <a:pathLst>
                    <a:path w="21600" h="21600">
                      <a:moveTo>
                        <a:pt x="0" y="0"/>
                      </a:moveTo>
                      <a:lnTo>
                        <a:pt x="5834" y="21600"/>
                      </a:lnTo>
                      <a:lnTo>
                        <a:pt x="15766" y="21600"/>
                      </a:lnTo>
                      <a:lnTo>
                        <a:pt x="21600" y="0"/>
                      </a:lnTo>
                      <a:lnTo>
                        <a:pt x="0" y="0"/>
                      </a:lnTo>
                      <a:close/>
                    </a:path>
                  </a:pathLst>
                </a:custGeom>
                <a:gradFill rotWithShape="1">
                  <a:gsLst>
                    <a:gs pos="0">
                      <a:srgbClr val="FF00FF"/>
                    </a:gs>
                    <a:gs pos="100000">
                      <a:schemeClr val="bg1"/>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8" name="AutoShape 13"/>
                <p:cNvSpPr>
                  <a:spLocks noChangeArrowheads="1"/>
                </p:cNvSpPr>
                <p:nvPr/>
              </p:nvSpPr>
              <p:spPr bwMode="auto">
                <a:xfrm rot="10800000">
                  <a:off x="2608" y="497"/>
                  <a:ext cx="646" cy="14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47 w 21600"/>
                    <a:gd name="T13" fmla="*/ 4289 h 21600"/>
                    <a:gd name="T14" fmla="*/ 17253 w 21600"/>
                    <a:gd name="T15" fmla="*/ 17311 h 21600"/>
                  </a:gdLst>
                  <a:ahLst/>
                  <a:cxnLst>
                    <a:cxn ang="T8">
                      <a:pos x="T0" y="T1"/>
                    </a:cxn>
                    <a:cxn ang="T9">
                      <a:pos x="T2" y="T3"/>
                    </a:cxn>
                    <a:cxn ang="T10">
                      <a:pos x="T4" y="T5"/>
                    </a:cxn>
                    <a:cxn ang="T11">
                      <a:pos x="T6" y="T7"/>
                    </a:cxn>
                  </a:cxnLst>
                  <a:rect l="T12" t="T13" r="T14" b="T15"/>
                  <a:pathLst>
                    <a:path w="21600" h="21600">
                      <a:moveTo>
                        <a:pt x="0" y="0"/>
                      </a:moveTo>
                      <a:lnTo>
                        <a:pt x="5113" y="21600"/>
                      </a:lnTo>
                      <a:lnTo>
                        <a:pt x="16487" y="21600"/>
                      </a:lnTo>
                      <a:lnTo>
                        <a:pt x="21600" y="0"/>
                      </a:lnTo>
                      <a:lnTo>
                        <a:pt x="0" y="0"/>
                      </a:lnTo>
                      <a:close/>
                    </a:path>
                  </a:pathLst>
                </a:custGeom>
                <a:gradFill rotWithShape="1">
                  <a:gsLst>
                    <a:gs pos="0">
                      <a:srgbClr val="9900CC"/>
                    </a:gs>
                    <a:gs pos="100000">
                      <a:srgbClr val="FF00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9" name="AutoShape 14"/>
                <p:cNvSpPr>
                  <a:spLocks noChangeArrowheads="1"/>
                </p:cNvSpPr>
                <p:nvPr/>
              </p:nvSpPr>
              <p:spPr bwMode="auto">
                <a:xfrm rot="10800000">
                  <a:off x="2248" y="934"/>
                  <a:ext cx="1370" cy="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097 w 21600"/>
                    <a:gd name="T13" fmla="*/ 1964 h 21600"/>
                    <a:gd name="T14" fmla="*/ 19503 w 21600"/>
                    <a:gd name="T15" fmla="*/ 19636 h 21600"/>
                  </a:gdLst>
                  <a:ahLst/>
                  <a:cxnLst>
                    <a:cxn ang="T8">
                      <a:pos x="T0" y="T1"/>
                    </a:cxn>
                    <a:cxn ang="T9">
                      <a:pos x="T2" y="T3"/>
                    </a:cxn>
                    <a:cxn ang="T10">
                      <a:pos x="T4" y="T5"/>
                    </a:cxn>
                    <a:cxn ang="T11">
                      <a:pos x="T6" y="T7"/>
                    </a:cxn>
                  </a:cxnLst>
                  <a:rect l="T12" t="T13" r="T14" b="T15"/>
                  <a:pathLst>
                    <a:path w="21600" h="21600">
                      <a:moveTo>
                        <a:pt x="0" y="0"/>
                      </a:moveTo>
                      <a:lnTo>
                        <a:pt x="580" y="21600"/>
                      </a:lnTo>
                      <a:lnTo>
                        <a:pt x="21020" y="21600"/>
                      </a:lnTo>
                      <a:lnTo>
                        <a:pt x="21600" y="0"/>
                      </a:lnTo>
                      <a:lnTo>
                        <a:pt x="0" y="0"/>
                      </a:lnTo>
                      <a:close/>
                    </a:path>
                  </a:pathLst>
                </a:custGeom>
                <a:solidFill>
                  <a:srgbClr val="008000"/>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20" name="AutoShape 15"/>
                <p:cNvSpPr>
                  <a:spLocks noChangeArrowheads="1"/>
                </p:cNvSpPr>
                <p:nvPr/>
              </p:nvSpPr>
              <p:spPr bwMode="auto">
                <a:xfrm rot="10800000">
                  <a:off x="2851" y="339"/>
                  <a:ext cx="160" cy="6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155 w 21600"/>
                    <a:gd name="T13" fmla="*/ 7200 h 21600"/>
                    <a:gd name="T14" fmla="*/ 14445 w 21600"/>
                    <a:gd name="T15" fmla="*/ 14400 h 21600"/>
                  </a:gdLst>
                  <a:ahLst/>
                  <a:cxnLst>
                    <a:cxn ang="T8">
                      <a:pos x="T0" y="T1"/>
                    </a:cxn>
                    <a:cxn ang="T9">
                      <a:pos x="T2" y="T3"/>
                    </a:cxn>
                    <a:cxn ang="T10">
                      <a:pos x="T4" y="T5"/>
                    </a:cxn>
                    <a:cxn ang="T11">
                      <a:pos x="T6" y="T7"/>
                    </a:cxn>
                  </a:cxnLst>
                  <a:rect l="T12" t="T13" r="T14" b="T15"/>
                  <a:pathLst>
                    <a:path w="21600" h="21600">
                      <a:moveTo>
                        <a:pt x="0" y="0"/>
                      </a:moveTo>
                      <a:lnTo>
                        <a:pt x="10800" y="21600"/>
                      </a:lnTo>
                      <a:lnTo>
                        <a:pt x="21600" y="0"/>
                      </a:lnTo>
                      <a:lnTo>
                        <a:pt x="0" y="0"/>
                      </a:lnTo>
                      <a:close/>
                    </a:path>
                  </a:pathLst>
                </a:cu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21" name="AutoShape 16"/>
                <p:cNvSpPr>
                  <a:spLocks noChangeArrowheads="1"/>
                </p:cNvSpPr>
                <p:nvPr/>
              </p:nvSpPr>
              <p:spPr bwMode="auto">
                <a:xfrm rot="10800000" flipV="1">
                  <a:off x="2010" y="336"/>
                  <a:ext cx="1840" cy="849"/>
                </a:xfrm>
                <a:prstGeom prst="triangle">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US" altLang="en-US"/>
                </a:p>
              </p:txBody>
            </p:sp>
          </p:grpSp>
          <p:pic>
            <p:nvPicPr>
              <p:cNvPr id="11" name="Picture 17" descr="mountains"/>
              <p:cNvPicPr>
                <a:picLocks noChangeAspect="1" noChangeArrowheads="1"/>
              </p:cNvPicPr>
              <p:nvPr/>
            </p:nvPicPr>
            <p:blipFill>
              <a:blip r:embed="rId4" cstate="print">
                <a:extLst>
                  <a:ext uri="{28A0092B-C50C-407E-A947-70E740481C1C}">
                    <a14:useLocalDpi xmlns:a14="http://schemas.microsoft.com/office/drawing/2010/main" val="0"/>
                  </a:ext>
                </a:extLst>
              </a:blip>
              <a:srcRect b="12183"/>
              <a:stretch>
                <a:fillRect/>
              </a:stretch>
            </p:blipFill>
            <p:spPr bwMode="auto">
              <a:xfrm>
                <a:off x="624" y="432"/>
                <a:ext cx="3970" cy="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3204439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381000"/>
            <a:ext cx="8229600" cy="1143000"/>
          </a:xfrm>
        </p:spPr>
        <p:txBody>
          <a:bodyPr/>
          <a:lstStyle/>
          <a:p>
            <a:pPr eaLnBrk="1" hangingPunct="1"/>
            <a:r>
              <a:rPr lang="en-US" altLang="en-US" b="1" dirty="0" smtClean="0">
                <a:solidFill>
                  <a:srgbClr val="A20000"/>
                </a:solidFill>
                <a:cs typeface="Arial" panose="020B0604020202020204" pitchFamily="34" charset="0"/>
              </a:rPr>
              <a:t>PRISM/RMA Web Portal</a:t>
            </a:r>
          </a:p>
        </p:txBody>
      </p:sp>
      <p:sp>
        <p:nvSpPr>
          <p:cNvPr id="3075" name="Content Placeholder 2"/>
          <p:cNvSpPr>
            <a:spLocks noGrp="1"/>
          </p:cNvSpPr>
          <p:nvPr>
            <p:ph idx="1"/>
          </p:nvPr>
        </p:nvSpPr>
        <p:spPr>
          <a:xfrm>
            <a:off x="457200" y="1905000"/>
            <a:ext cx="8229600" cy="3276600"/>
          </a:xfrm>
        </p:spPr>
        <p:txBody>
          <a:bodyPr/>
          <a:lstStyle/>
          <a:p>
            <a:pPr eaLnBrk="1" hangingPunct="1"/>
            <a:r>
              <a:rPr lang="en-US" altLang="en-US" sz="2800" dirty="0" smtClean="0">
                <a:solidFill>
                  <a:schemeClr val="tx2"/>
                </a:solidFill>
                <a:latin typeface="+mj-lt"/>
                <a:cs typeface="Arial" panose="020B0604020202020204" pitchFamily="34" charset="0"/>
              </a:rPr>
              <a:t>PRISM/RMA web portal (password protected)</a:t>
            </a:r>
          </a:p>
          <a:p>
            <a:pPr marL="0" indent="0" eaLnBrk="1" hangingPunct="1">
              <a:buNone/>
            </a:pPr>
            <a:endParaRPr lang="en-US" altLang="en-US" sz="2800" dirty="0" smtClean="0">
              <a:solidFill>
                <a:schemeClr val="tx2"/>
              </a:solidFill>
              <a:latin typeface="+mj-lt"/>
              <a:cs typeface="Arial" panose="020B0604020202020204" pitchFamily="34" charset="0"/>
            </a:endParaRPr>
          </a:p>
          <a:p>
            <a:pPr lvl="1" eaLnBrk="1" hangingPunct="1"/>
            <a:r>
              <a:rPr lang="en-US" altLang="en-US" sz="2400" dirty="0" smtClean="0">
                <a:solidFill>
                  <a:schemeClr val="tx2"/>
                </a:solidFill>
                <a:latin typeface="+mj-lt"/>
                <a:cs typeface="Arial" panose="020B0604020202020204" pitchFamily="34" charset="0"/>
              </a:rPr>
              <a:t>Designed for use by USDA RMA  personnel and adjusters working for approved insurance providers (AIPs)</a:t>
            </a:r>
          </a:p>
          <a:p>
            <a:pPr marL="457200" lvl="1" indent="0" eaLnBrk="1" hangingPunct="1">
              <a:buNone/>
            </a:pPr>
            <a:endParaRPr lang="en-US" altLang="en-US" sz="2400" dirty="0" smtClean="0">
              <a:solidFill>
                <a:schemeClr val="tx2"/>
              </a:solidFill>
              <a:latin typeface="+mj-lt"/>
              <a:cs typeface="Arial" panose="020B0604020202020204" pitchFamily="34" charset="0"/>
            </a:endParaRPr>
          </a:p>
          <a:p>
            <a:pPr lvl="1" eaLnBrk="1" hangingPunct="1"/>
            <a:r>
              <a:rPr lang="en-US" altLang="en-US" sz="2400" dirty="0">
                <a:solidFill>
                  <a:schemeClr val="tx2"/>
                </a:solidFill>
                <a:latin typeface="+mj-lt"/>
                <a:cs typeface="Arial" panose="020B0604020202020204" pitchFamily="34" charset="0"/>
              </a:rPr>
              <a:t>Satisfies RMA weather documentation </a:t>
            </a:r>
            <a:r>
              <a:rPr lang="en-US" altLang="en-US" sz="2400" dirty="0" smtClean="0">
                <a:solidFill>
                  <a:schemeClr val="tx2"/>
                </a:solidFill>
                <a:latin typeface="+mj-lt"/>
                <a:cs typeface="Arial" panose="020B0604020202020204" pitchFamily="34" charset="0"/>
              </a:rPr>
              <a:t>requirements</a:t>
            </a:r>
            <a:endParaRPr lang="en-US" altLang="en-US" sz="2400" dirty="0">
              <a:solidFill>
                <a:schemeClr val="tx2"/>
              </a:solidFill>
              <a:latin typeface="+mj-lt"/>
              <a:cs typeface="Arial" panose="020B0604020202020204" pitchFamily="34" charset="0"/>
            </a:endParaRPr>
          </a:p>
          <a:p>
            <a:pPr lvl="1" eaLnBrk="1" hangingPunct="1"/>
            <a:endParaRPr lang="en-US" altLang="en-US" sz="2400" dirty="0" smtClean="0">
              <a:solidFill>
                <a:schemeClr val="tx2"/>
              </a:solidFill>
              <a:latin typeface="+mj-lt"/>
              <a:cs typeface="Arial" panose="020B0604020202020204" pitchFamily="34" charset="0"/>
            </a:endParaRPr>
          </a:p>
          <a:p>
            <a:pPr lvl="1" eaLnBrk="1" hangingPunct="1"/>
            <a:r>
              <a:rPr lang="en-US" altLang="en-US" sz="2400" dirty="0" smtClean="0">
                <a:solidFill>
                  <a:schemeClr val="tx2"/>
                </a:solidFill>
                <a:latin typeface="+mj-lt"/>
                <a:cs typeface="Arial" panose="020B0604020202020204" pitchFamily="34" charset="0"/>
              </a:rPr>
              <a:t>Mainly used for claims adjustment, but also for research</a:t>
            </a:r>
          </a:p>
          <a:p>
            <a:pPr lvl="1" eaLnBrk="1" hangingPunct="1"/>
            <a:endParaRPr lang="en-US" altLang="en-US" sz="2000" dirty="0">
              <a:solidFill>
                <a:schemeClr val="tx2"/>
              </a:solidFill>
              <a:latin typeface="Arial" panose="020B0604020202020204" pitchFamily="34" charset="0"/>
              <a:cs typeface="Arial" panose="020B0604020202020204" pitchFamily="34" charset="0"/>
            </a:endParaRPr>
          </a:p>
        </p:txBody>
      </p:sp>
      <p:grpSp>
        <p:nvGrpSpPr>
          <p:cNvPr id="4" name="Group 3"/>
          <p:cNvGrpSpPr/>
          <p:nvPr/>
        </p:nvGrpSpPr>
        <p:grpSpPr>
          <a:xfrm>
            <a:off x="7789626" y="6088092"/>
            <a:ext cx="1261241" cy="702726"/>
            <a:chOff x="2057400" y="4813760"/>
            <a:chExt cx="1964267" cy="990600"/>
          </a:xfrm>
        </p:grpSpPr>
        <p:sp>
          <p:nvSpPr>
            <p:cNvPr id="5" name="Rounded Rectangle 4"/>
            <p:cNvSpPr/>
            <p:nvPr/>
          </p:nvSpPr>
          <p:spPr>
            <a:xfrm>
              <a:off x="2057400" y="4813760"/>
              <a:ext cx="1964267" cy="9906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pic>
          <p:nvPicPr>
            <p:cNvPr id="6" name="Picture 5" descr="OSU-logo-ve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2867" y="4913774"/>
              <a:ext cx="67733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3"/>
            <p:cNvGrpSpPr>
              <a:grpSpLocks/>
            </p:cNvGrpSpPr>
            <p:nvPr/>
          </p:nvGrpSpPr>
          <p:grpSpPr bwMode="auto">
            <a:xfrm>
              <a:off x="2802467" y="4901073"/>
              <a:ext cx="1219200" cy="762000"/>
              <a:chOff x="624" y="432"/>
              <a:chExt cx="3970" cy="1488"/>
            </a:xfrm>
          </p:grpSpPr>
          <p:sp>
            <p:nvSpPr>
              <p:cNvPr id="8" name="WordArt 4"/>
              <p:cNvSpPr>
                <a:spLocks noChangeArrowheads="1" noChangeShapeType="1" noTextEdit="1"/>
              </p:cNvSpPr>
              <p:nvPr/>
            </p:nvSpPr>
            <p:spPr bwMode="auto">
              <a:xfrm>
                <a:off x="2836" y="1776"/>
                <a:ext cx="960" cy="144"/>
              </a:xfrm>
              <a:prstGeom prst="rect">
                <a:avLst/>
              </a:prstGeom>
            </p:spPr>
            <p:txBody>
              <a:bodyPr wrap="none" fromWordArt="1">
                <a:prstTxWarp prst="textPlain">
                  <a:avLst>
                    <a:gd name="adj" fmla="val 50000"/>
                  </a:avLst>
                </a:prstTxWarp>
              </a:bodyPr>
              <a:lstStyle/>
              <a:p>
                <a:pPr algn="ctr"/>
                <a:r>
                  <a:rPr lang="en-US" sz="2400" kern="10" spc="2400" normalizeH="1">
                    <a:ln w="15875">
                      <a:solidFill>
                        <a:schemeClr val="tx1"/>
                      </a:solidFill>
                      <a:round/>
                      <a:headEnd/>
                      <a:tailEnd/>
                    </a:ln>
                    <a:solidFill>
                      <a:schemeClr val="bg1"/>
                    </a:solidFill>
                    <a:latin typeface="Book Antiqua"/>
                  </a:rPr>
                  <a:t>GROUP</a:t>
                </a:r>
              </a:p>
            </p:txBody>
          </p:sp>
          <p:sp>
            <p:nvSpPr>
              <p:cNvPr id="9" name="WordArt 5"/>
              <p:cNvSpPr>
                <a:spLocks noChangeArrowheads="1" noChangeShapeType="1" noTextEdit="1"/>
              </p:cNvSpPr>
              <p:nvPr/>
            </p:nvSpPr>
            <p:spPr bwMode="auto">
              <a:xfrm>
                <a:off x="1218" y="1405"/>
                <a:ext cx="3035" cy="344"/>
              </a:xfrm>
              <a:prstGeom prst="rect">
                <a:avLst/>
              </a:prstGeom>
              <a:extLst>
                <a:ext uri="{909E8E84-426E-40DD-AFC4-6F175D3DCCD1}">
                  <a14:hiddenFill xmlns:a14="http://schemas.microsoft.com/office/drawing/2010/main">
                    <a:solidFill>
                      <a:srgbClr val="FFFFFF"/>
                    </a:solidFill>
                  </a14:hiddenFill>
                </a:ext>
              </a:extLst>
            </p:spPr>
            <p:txBody>
              <a:bodyPr wrap="none" fromWordArt="1">
                <a:prstTxWarp prst="textFadeUp">
                  <a:avLst>
                    <a:gd name="adj" fmla="val 0"/>
                  </a:avLst>
                </a:prstTxWarp>
              </a:bodyPr>
              <a:lstStyle/>
              <a:p>
                <a:pPr algn="ctr"/>
                <a:r>
                  <a:rPr lang="en-US" sz="3600" kern="10" dirty="0">
                    <a:ln w="19050">
                      <a:solidFill>
                        <a:schemeClr val="tx1"/>
                      </a:solidFill>
                      <a:round/>
                      <a:headEnd/>
                      <a:tailEnd/>
                    </a:ln>
                    <a:noFill/>
                    <a:latin typeface="Impact"/>
                  </a:rPr>
                  <a:t>PRISM</a:t>
                </a:r>
              </a:p>
            </p:txBody>
          </p:sp>
          <p:grpSp>
            <p:nvGrpSpPr>
              <p:cNvPr id="10" name="Group 6"/>
              <p:cNvGrpSpPr>
                <a:grpSpLocks/>
              </p:cNvGrpSpPr>
              <p:nvPr/>
            </p:nvGrpSpPr>
            <p:grpSpPr bwMode="auto">
              <a:xfrm>
                <a:off x="1916" y="528"/>
                <a:ext cx="1843" cy="849"/>
                <a:chOff x="2008" y="336"/>
                <a:chExt cx="1843" cy="849"/>
              </a:xfrm>
            </p:grpSpPr>
            <p:sp>
              <p:nvSpPr>
                <p:cNvPr id="12" name="AutoShape 7"/>
                <p:cNvSpPr>
                  <a:spLocks noChangeArrowheads="1"/>
                </p:cNvSpPr>
                <p:nvPr/>
              </p:nvSpPr>
              <p:spPr bwMode="auto">
                <a:xfrm rot="10800000">
                  <a:off x="2008" y="1097"/>
                  <a:ext cx="1843" cy="8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79 w 21600"/>
                    <a:gd name="T13" fmla="*/ 2483 h 21600"/>
                    <a:gd name="T14" fmla="*/ 19221 w 21600"/>
                    <a:gd name="T15" fmla="*/ 19117 h 21600"/>
                  </a:gdLst>
                  <a:ahLst/>
                  <a:cxnLst>
                    <a:cxn ang="T8">
                      <a:pos x="T0" y="T1"/>
                    </a:cxn>
                    <a:cxn ang="T9">
                      <a:pos x="T2" y="T3"/>
                    </a:cxn>
                    <a:cxn ang="T10">
                      <a:pos x="T4" y="T5"/>
                    </a:cxn>
                    <a:cxn ang="T11">
                      <a:pos x="T6" y="T7"/>
                    </a:cxn>
                  </a:cxnLst>
                  <a:rect l="T12" t="T13" r="T14" b="T15"/>
                  <a:pathLst>
                    <a:path w="21600" h="21600">
                      <a:moveTo>
                        <a:pt x="0" y="0"/>
                      </a:moveTo>
                      <a:lnTo>
                        <a:pt x="1148" y="21600"/>
                      </a:lnTo>
                      <a:lnTo>
                        <a:pt x="20452" y="21600"/>
                      </a:lnTo>
                      <a:lnTo>
                        <a:pt x="21600" y="0"/>
                      </a:lnTo>
                      <a:lnTo>
                        <a:pt x="0" y="0"/>
                      </a:lnTo>
                      <a:close/>
                    </a:path>
                  </a:pathLst>
                </a:custGeom>
                <a:gradFill rotWithShape="1">
                  <a:gsLst>
                    <a:gs pos="0">
                      <a:srgbClr val="F40000"/>
                    </a:gs>
                    <a:gs pos="100000">
                      <a:srgbClr val="FF66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3" name="AutoShape 8"/>
                <p:cNvSpPr>
                  <a:spLocks noChangeArrowheads="1"/>
                </p:cNvSpPr>
                <p:nvPr/>
              </p:nvSpPr>
              <p:spPr bwMode="auto">
                <a:xfrm rot="10800000">
                  <a:off x="2105" y="1033"/>
                  <a:ext cx="1649" cy="6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240 w 21600"/>
                    <a:gd name="T13" fmla="*/ 2326 h 21600"/>
                    <a:gd name="T14" fmla="*/ 19360 w 21600"/>
                    <a:gd name="T15" fmla="*/ 19274 h 21600"/>
                  </a:gdLst>
                  <a:ahLst/>
                  <a:cxnLst>
                    <a:cxn ang="T8">
                      <a:pos x="T0" y="T1"/>
                    </a:cxn>
                    <a:cxn ang="T9">
                      <a:pos x="T2" y="T3"/>
                    </a:cxn>
                    <a:cxn ang="T10">
                      <a:pos x="T4" y="T5"/>
                    </a:cxn>
                    <a:cxn ang="T11">
                      <a:pos x="T6" y="T7"/>
                    </a:cxn>
                  </a:cxnLst>
                  <a:rect l="T12" t="T13" r="T14" b="T15"/>
                  <a:pathLst>
                    <a:path w="21600" h="21600">
                      <a:moveTo>
                        <a:pt x="0" y="0"/>
                      </a:moveTo>
                      <a:lnTo>
                        <a:pt x="879" y="21600"/>
                      </a:lnTo>
                      <a:lnTo>
                        <a:pt x="20721" y="21600"/>
                      </a:lnTo>
                      <a:lnTo>
                        <a:pt x="21600" y="0"/>
                      </a:lnTo>
                      <a:lnTo>
                        <a:pt x="0" y="0"/>
                      </a:lnTo>
                      <a:close/>
                    </a:path>
                  </a:pathLst>
                </a:custGeom>
                <a:gradFill rotWithShape="1">
                  <a:gsLst>
                    <a:gs pos="0">
                      <a:srgbClr val="FF6600"/>
                    </a:gs>
                    <a:gs pos="100000">
                      <a:srgbClr val="FFFF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4" name="AutoShape 9"/>
                <p:cNvSpPr>
                  <a:spLocks noChangeArrowheads="1"/>
                </p:cNvSpPr>
                <p:nvPr/>
              </p:nvSpPr>
              <p:spPr bwMode="auto">
                <a:xfrm rot="10800000">
                  <a:off x="2284" y="775"/>
                  <a:ext cx="1294" cy="1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255 w 21600"/>
                    <a:gd name="T13" fmla="*/ 3240 h 21600"/>
                    <a:gd name="T14" fmla="*/ 18345 w 21600"/>
                    <a:gd name="T15" fmla="*/ 18360 h 21600"/>
                  </a:gdLst>
                  <a:ahLst/>
                  <a:cxnLst>
                    <a:cxn ang="T8">
                      <a:pos x="T0" y="T1"/>
                    </a:cxn>
                    <a:cxn ang="T9">
                      <a:pos x="T2" y="T3"/>
                    </a:cxn>
                    <a:cxn ang="T10">
                      <a:pos x="T4" y="T5"/>
                    </a:cxn>
                    <a:cxn ang="T11">
                      <a:pos x="T6" y="T7"/>
                    </a:cxn>
                  </a:cxnLst>
                  <a:rect l="T12" t="T13" r="T14" b="T15"/>
                  <a:pathLst>
                    <a:path w="21600" h="21600">
                      <a:moveTo>
                        <a:pt x="0" y="0"/>
                      </a:moveTo>
                      <a:lnTo>
                        <a:pt x="2898" y="21600"/>
                      </a:lnTo>
                      <a:lnTo>
                        <a:pt x="18702" y="21600"/>
                      </a:lnTo>
                      <a:lnTo>
                        <a:pt x="21600" y="0"/>
                      </a:lnTo>
                      <a:lnTo>
                        <a:pt x="0" y="0"/>
                      </a:lnTo>
                      <a:close/>
                    </a:path>
                  </a:pathLst>
                </a:custGeom>
                <a:gradFill rotWithShape="1">
                  <a:gsLst>
                    <a:gs pos="0">
                      <a:srgbClr val="008000"/>
                    </a:gs>
                    <a:gs pos="100000">
                      <a:srgbClr val="0000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5" name="AutoShape 10"/>
                <p:cNvSpPr>
                  <a:spLocks noChangeArrowheads="1"/>
                </p:cNvSpPr>
                <p:nvPr/>
              </p:nvSpPr>
              <p:spPr bwMode="auto">
                <a:xfrm rot="10800000">
                  <a:off x="2173" y="966"/>
                  <a:ext cx="1508" cy="6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292 w 21600"/>
                    <a:gd name="T13" fmla="*/ 2224 h 21600"/>
                    <a:gd name="T14" fmla="*/ 19308 w 21600"/>
                    <a:gd name="T15" fmla="*/ 19376 h 21600"/>
                  </a:gdLst>
                  <a:ahLst/>
                  <a:cxnLst>
                    <a:cxn ang="T8">
                      <a:pos x="T0" y="T1"/>
                    </a:cxn>
                    <a:cxn ang="T9">
                      <a:pos x="T2" y="T3"/>
                    </a:cxn>
                    <a:cxn ang="T10">
                      <a:pos x="T4" y="T5"/>
                    </a:cxn>
                    <a:cxn ang="T11">
                      <a:pos x="T6" y="T7"/>
                    </a:cxn>
                  </a:cxnLst>
                  <a:rect l="T12" t="T13" r="T14" b="T15"/>
                  <a:pathLst>
                    <a:path w="21600" h="21600">
                      <a:moveTo>
                        <a:pt x="0" y="0"/>
                      </a:moveTo>
                      <a:lnTo>
                        <a:pt x="990" y="21600"/>
                      </a:lnTo>
                      <a:lnTo>
                        <a:pt x="20610" y="21600"/>
                      </a:lnTo>
                      <a:lnTo>
                        <a:pt x="21600" y="0"/>
                      </a:lnTo>
                      <a:lnTo>
                        <a:pt x="0" y="0"/>
                      </a:lnTo>
                      <a:close/>
                    </a:path>
                  </a:pathLst>
                </a:custGeom>
                <a:gradFill rotWithShape="1">
                  <a:gsLst>
                    <a:gs pos="0">
                      <a:srgbClr val="FFFF00"/>
                    </a:gs>
                    <a:gs pos="100000">
                      <a:srgbClr val="0080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6" name="AutoShape 11"/>
                <p:cNvSpPr>
                  <a:spLocks noChangeArrowheads="1"/>
                </p:cNvSpPr>
                <p:nvPr/>
              </p:nvSpPr>
              <p:spPr bwMode="auto">
                <a:xfrm rot="10800000">
                  <a:off x="2452" y="637"/>
                  <a:ext cx="953" cy="13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90 w 21600"/>
                    <a:gd name="T13" fmla="*/ 3574 h 21600"/>
                    <a:gd name="T14" fmla="*/ 18110 w 21600"/>
                    <a:gd name="T15" fmla="*/ 18026 h 21600"/>
                  </a:gdLst>
                  <a:ahLst/>
                  <a:cxnLst>
                    <a:cxn ang="T8">
                      <a:pos x="T0" y="T1"/>
                    </a:cxn>
                    <a:cxn ang="T9">
                      <a:pos x="T2" y="T3"/>
                    </a:cxn>
                    <a:cxn ang="T10">
                      <a:pos x="T4" y="T5"/>
                    </a:cxn>
                    <a:cxn ang="T11">
                      <a:pos x="T6" y="T7"/>
                    </a:cxn>
                  </a:cxnLst>
                  <a:rect l="T12" t="T13" r="T14" b="T15"/>
                  <a:pathLst>
                    <a:path w="21600" h="21600">
                      <a:moveTo>
                        <a:pt x="0" y="0"/>
                      </a:moveTo>
                      <a:lnTo>
                        <a:pt x="3395" y="21600"/>
                      </a:lnTo>
                      <a:lnTo>
                        <a:pt x="18205" y="21600"/>
                      </a:lnTo>
                      <a:lnTo>
                        <a:pt x="21600" y="0"/>
                      </a:lnTo>
                      <a:lnTo>
                        <a:pt x="0" y="0"/>
                      </a:lnTo>
                      <a:close/>
                    </a:path>
                  </a:pathLst>
                </a:custGeom>
                <a:gradFill rotWithShape="1">
                  <a:gsLst>
                    <a:gs pos="0">
                      <a:srgbClr val="0000FF"/>
                    </a:gs>
                    <a:gs pos="100000">
                      <a:srgbClr val="9900CC"/>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7" name="AutoShape 12"/>
                <p:cNvSpPr>
                  <a:spLocks noChangeArrowheads="1"/>
                </p:cNvSpPr>
                <p:nvPr/>
              </p:nvSpPr>
              <p:spPr bwMode="auto">
                <a:xfrm rot="10800000">
                  <a:off x="2759" y="408"/>
                  <a:ext cx="344" cy="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709 w 21600"/>
                    <a:gd name="T13" fmla="*/ 4747 h 21600"/>
                    <a:gd name="T14" fmla="*/ 16891 w 21600"/>
                    <a:gd name="T15" fmla="*/ 16853 h 21600"/>
                  </a:gdLst>
                  <a:ahLst/>
                  <a:cxnLst>
                    <a:cxn ang="T8">
                      <a:pos x="T0" y="T1"/>
                    </a:cxn>
                    <a:cxn ang="T9">
                      <a:pos x="T2" y="T3"/>
                    </a:cxn>
                    <a:cxn ang="T10">
                      <a:pos x="T4" y="T5"/>
                    </a:cxn>
                    <a:cxn ang="T11">
                      <a:pos x="T6" y="T7"/>
                    </a:cxn>
                  </a:cxnLst>
                  <a:rect l="T12" t="T13" r="T14" b="T15"/>
                  <a:pathLst>
                    <a:path w="21600" h="21600">
                      <a:moveTo>
                        <a:pt x="0" y="0"/>
                      </a:moveTo>
                      <a:lnTo>
                        <a:pt x="5834" y="21600"/>
                      </a:lnTo>
                      <a:lnTo>
                        <a:pt x="15766" y="21600"/>
                      </a:lnTo>
                      <a:lnTo>
                        <a:pt x="21600" y="0"/>
                      </a:lnTo>
                      <a:lnTo>
                        <a:pt x="0" y="0"/>
                      </a:lnTo>
                      <a:close/>
                    </a:path>
                  </a:pathLst>
                </a:custGeom>
                <a:gradFill rotWithShape="1">
                  <a:gsLst>
                    <a:gs pos="0">
                      <a:srgbClr val="FF00FF"/>
                    </a:gs>
                    <a:gs pos="100000">
                      <a:schemeClr val="bg1"/>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8" name="AutoShape 13"/>
                <p:cNvSpPr>
                  <a:spLocks noChangeArrowheads="1"/>
                </p:cNvSpPr>
                <p:nvPr/>
              </p:nvSpPr>
              <p:spPr bwMode="auto">
                <a:xfrm rot="10800000">
                  <a:off x="2608" y="497"/>
                  <a:ext cx="646" cy="14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47 w 21600"/>
                    <a:gd name="T13" fmla="*/ 4289 h 21600"/>
                    <a:gd name="T14" fmla="*/ 17253 w 21600"/>
                    <a:gd name="T15" fmla="*/ 17311 h 21600"/>
                  </a:gdLst>
                  <a:ahLst/>
                  <a:cxnLst>
                    <a:cxn ang="T8">
                      <a:pos x="T0" y="T1"/>
                    </a:cxn>
                    <a:cxn ang="T9">
                      <a:pos x="T2" y="T3"/>
                    </a:cxn>
                    <a:cxn ang="T10">
                      <a:pos x="T4" y="T5"/>
                    </a:cxn>
                    <a:cxn ang="T11">
                      <a:pos x="T6" y="T7"/>
                    </a:cxn>
                  </a:cxnLst>
                  <a:rect l="T12" t="T13" r="T14" b="T15"/>
                  <a:pathLst>
                    <a:path w="21600" h="21600">
                      <a:moveTo>
                        <a:pt x="0" y="0"/>
                      </a:moveTo>
                      <a:lnTo>
                        <a:pt x="5113" y="21600"/>
                      </a:lnTo>
                      <a:lnTo>
                        <a:pt x="16487" y="21600"/>
                      </a:lnTo>
                      <a:lnTo>
                        <a:pt x="21600" y="0"/>
                      </a:lnTo>
                      <a:lnTo>
                        <a:pt x="0" y="0"/>
                      </a:lnTo>
                      <a:close/>
                    </a:path>
                  </a:pathLst>
                </a:custGeom>
                <a:gradFill rotWithShape="1">
                  <a:gsLst>
                    <a:gs pos="0">
                      <a:srgbClr val="9900CC"/>
                    </a:gs>
                    <a:gs pos="100000">
                      <a:srgbClr val="FF00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9" name="AutoShape 14"/>
                <p:cNvSpPr>
                  <a:spLocks noChangeArrowheads="1"/>
                </p:cNvSpPr>
                <p:nvPr/>
              </p:nvSpPr>
              <p:spPr bwMode="auto">
                <a:xfrm rot="10800000">
                  <a:off x="2248" y="934"/>
                  <a:ext cx="1370" cy="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097 w 21600"/>
                    <a:gd name="T13" fmla="*/ 1964 h 21600"/>
                    <a:gd name="T14" fmla="*/ 19503 w 21600"/>
                    <a:gd name="T15" fmla="*/ 19636 h 21600"/>
                  </a:gdLst>
                  <a:ahLst/>
                  <a:cxnLst>
                    <a:cxn ang="T8">
                      <a:pos x="T0" y="T1"/>
                    </a:cxn>
                    <a:cxn ang="T9">
                      <a:pos x="T2" y="T3"/>
                    </a:cxn>
                    <a:cxn ang="T10">
                      <a:pos x="T4" y="T5"/>
                    </a:cxn>
                    <a:cxn ang="T11">
                      <a:pos x="T6" y="T7"/>
                    </a:cxn>
                  </a:cxnLst>
                  <a:rect l="T12" t="T13" r="T14" b="T15"/>
                  <a:pathLst>
                    <a:path w="21600" h="21600">
                      <a:moveTo>
                        <a:pt x="0" y="0"/>
                      </a:moveTo>
                      <a:lnTo>
                        <a:pt x="580" y="21600"/>
                      </a:lnTo>
                      <a:lnTo>
                        <a:pt x="21020" y="21600"/>
                      </a:lnTo>
                      <a:lnTo>
                        <a:pt x="21600" y="0"/>
                      </a:lnTo>
                      <a:lnTo>
                        <a:pt x="0" y="0"/>
                      </a:lnTo>
                      <a:close/>
                    </a:path>
                  </a:pathLst>
                </a:custGeom>
                <a:solidFill>
                  <a:srgbClr val="008000"/>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20" name="AutoShape 15"/>
                <p:cNvSpPr>
                  <a:spLocks noChangeArrowheads="1"/>
                </p:cNvSpPr>
                <p:nvPr/>
              </p:nvSpPr>
              <p:spPr bwMode="auto">
                <a:xfrm rot="10800000">
                  <a:off x="2851" y="339"/>
                  <a:ext cx="160" cy="6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155 w 21600"/>
                    <a:gd name="T13" fmla="*/ 7200 h 21600"/>
                    <a:gd name="T14" fmla="*/ 14445 w 21600"/>
                    <a:gd name="T15" fmla="*/ 14400 h 21600"/>
                  </a:gdLst>
                  <a:ahLst/>
                  <a:cxnLst>
                    <a:cxn ang="T8">
                      <a:pos x="T0" y="T1"/>
                    </a:cxn>
                    <a:cxn ang="T9">
                      <a:pos x="T2" y="T3"/>
                    </a:cxn>
                    <a:cxn ang="T10">
                      <a:pos x="T4" y="T5"/>
                    </a:cxn>
                    <a:cxn ang="T11">
                      <a:pos x="T6" y="T7"/>
                    </a:cxn>
                  </a:cxnLst>
                  <a:rect l="T12" t="T13" r="T14" b="T15"/>
                  <a:pathLst>
                    <a:path w="21600" h="21600">
                      <a:moveTo>
                        <a:pt x="0" y="0"/>
                      </a:moveTo>
                      <a:lnTo>
                        <a:pt x="10800" y="21600"/>
                      </a:lnTo>
                      <a:lnTo>
                        <a:pt x="21600" y="0"/>
                      </a:lnTo>
                      <a:lnTo>
                        <a:pt x="0" y="0"/>
                      </a:lnTo>
                      <a:close/>
                    </a:path>
                  </a:pathLst>
                </a:cu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21" name="AutoShape 16"/>
                <p:cNvSpPr>
                  <a:spLocks noChangeArrowheads="1"/>
                </p:cNvSpPr>
                <p:nvPr/>
              </p:nvSpPr>
              <p:spPr bwMode="auto">
                <a:xfrm rot="10800000" flipV="1">
                  <a:off x="2010" y="336"/>
                  <a:ext cx="1840" cy="849"/>
                </a:xfrm>
                <a:prstGeom prst="triangle">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US" altLang="en-US"/>
                </a:p>
              </p:txBody>
            </p:sp>
          </p:grpSp>
          <p:pic>
            <p:nvPicPr>
              <p:cNvPr id="11" name="Picture 17" descr="mountains"/>
              <p:cNvPicPr>
                <a:picLocks noChangeAspect="1" noChangeArrowheads="1"/>
              </p:cNvPicPr>
              <p:nvPr/>
            </p:nvPicPr>
            <p:blipFill>
              <a:blip r:embed="rId4" cstate="print">
                <a:extLst>
                  <a:ext uri="{28A0092B-C50C-407E-A947-70E740481C1C}">
                    <a14:useLocalDpi xmlns:a14="http://schemas.microsoft.com/office/drawing/2010/main" val="0"/>
                  </a:ext>
                </a:extLst>
              </a:blip>
              <a:srcRect b="12183"/>
              <a:stretch>
                <a:fillRect/>
              </a:stretch>
            </p:blipFill>
            <p:spPr bwMode="auto">
              <a:xfrm>
                <a:off x="624" y="432"/>
                <a:ext cx="3970" cy="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182395258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28600"/>
            <a:ext cx="5559628"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72889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4"/>
          <p:cNvSpPr>
            <a:spLocks noGrp="1"/>
          </p:cNvSpPr>
          <p:nvPr>
            <p:ph sz="half" idx="1"/>
          </p:nvPr>
        </p:nvSpPr>
        <p:spPr>
          <a:xfrm>
            <a:off x="533400" y="1676400"/>
            <a:ext cx="8081963" cy="4191000"/>
          </a:xfrm>
        </p:spPr>
        <p:txBody>
          <a:bodyPr/>
          <a:lstStyle/>
          <a:p>
            <a:pPr>
              <a:spcAft>
                <a:spcPts val="1200"/>
              </a:spcAft>
            </a:pPr>
            <a:r>
              <a:rPr lang="en-US" sz="2400" dirty="0" smtClean="0"/>
              <a:t>Most crop losses are weather-related</a:t>
            </a:r>
          </a:p>
          <a:p>
            <a:pPr>
              <a:spcAft>
                <a:spcPts val="1200"/>
              </a:spcAft>
            </a:pPr>
            <a:r>
              <a:rPr lang="en-US" sz="2400" dirty="0" smtClean="0"/>
              <a:t>Weather-related </a:t>
            </a:r>
            <a:r>
              <a:rPr lang="en-US" sz="2400" dirty="0"/>
              <a:t>c</a:t>
            </a:r>
            <a:r>
              <a:rPr lang="en-US" sz="2400" dirty="0" smtClean="0"/>
              <a:t>rop loss claims need to be verified</a:t>
            </a:r>
          </a:p>
          <a:p>
            <a:pPr>
              <a:spcAft>
                <a:spcPts val="1200"/>
              </a:spcAft>
            </a:pPr>
            <a:r>
              <a:rPr lang="en-US" sz="2400" dirty="0" smtClean="0"/>
              <a:t>Many farms are located in rural areas distant from the nearest weather station</a:t>
            </a:r>
          </a:p>
          <a:p>
            <a:pPr>
              <a:spcAft>
                <a:spcPts val="1200"/>
              </a:spcAft>
            </a:pPr>
            <a:r>
              <a:rPr lang="en-US" sz="2400" dirty="0" smtClean="0"/>
              <a:t>There is a therefore a great need for high-quality estimates of weather conditions where there are no stations</a:t>
            </a:r>
          </a:p>
          <a:p>
            <a:pPr>
              <a:spcAft>
                <a:spcPts val="1200"/>
              </a:spcAft>
            </a:pPr>
            <a:r>
              <a:rPr lang="en-US" sz="2400" dirty="0" smtClean="0"/>
              <a:t>The PRISM weather and climate mapping system is ideally suited to provide this information</a:t>
            </a:r>
          </a:p>
          <a:p>
            <a:pPr algn="ctr">
              <a:spcAft>
                <a:spcPts val="1200"/>
              </a:spcAft>
              <a:buFont typeface="Arial" charset="0"/>
              <a:buNone/>
            </a:pPr>
            <a:endParaRPr lang="en-US" b="1" dirty="0" smtClean="0">
              <a:solidFill>
                <a:srgbClr val="0070C0"/>
              </a:solidFill>
            </a:endParaRPr>
          </a:p>
        </p:txBody>
      </p:sp>
      <p:sp>
        <p:nvSpPr>
          <p:cNvPr id="2" name="Title 1"/>
          <p:cNvSpPr>
            <a:spLocks noGrp="1"/>
          </p:cNvSpPr>
          <p:nvPr>
            <p:ph type="title"/>
          </p:nvPr>
        </p:nvSpPr>
        <p:spPr/>
        <p:txBody>
          <a:bodyPr/>
          <a:lstStyle/>
          <a:p>
            <a:r>
              <a:rPr lang="en-US" sz="3200" b="1" dirty="0" smtClean="0">
                <a:solidFill>
                  <a:srgbClr val="A20000"/>
                </a:solidFill>
              </a:rPr>
              <a:t>Why Does Crop Insurance Use PRISM Data?</a:t>
            </a:r>
            <a:endParaRPr lang="en-US" sz="4000" dirty="0"/>
          </a:p>
        </p:txBody>
      </p:sp>
      <p:grpSp>
        <p:nvGrpSpPr>
          <p:cNvPr id="4" name="Group 3"/>
          <p:cNvGrpSpPr/>
          <p:nvPr/>
        </p:nvGrpSpPr>
        <p:grpSpPr>
          <a:xfrm>
            <a:off x="7789626" y="6088092"/>
            <a:ext cx="1261241" cy="702726"/>
            <a:chOff x="2057400" y="4813760"/>
            <a:chExt cx="1964267" cy="990600"/>
          </a:xfrm>
        </p:grpSpPr>
        <p:sp>
          <p:nvSpPr>
            <p:cNvPr id="5" name="Rounded Rectangle 4"/>
            <p:cNvSpPr/>
            <p:nvPr/>
          </p:nvSpPr>
          <p:spPr>
            <a:xfrm>
              <a:off x="2057400" y="4813760"/>
              <a:ext cx="1964267" cy="9906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pic>
          <p:nvPicPr>
            <p:cNvPr id="6" name="Picture 5" descr="OSU-logo-vert.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2867" y="4913774"/>
              <a:ext cx="67733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3"/>
            <p:cNvGrpSpPr>
              <a:grpSpLocks/>
            </p:cNvGrpSpPr>
            <p:nvPr/>
          </p:nvGrpSpPr>
          <p:grpSpPr bwMode="auto">
            <a:xfrm>
              <a:off x="2802467" y="4901073"/>
              <a:ext cx="1219200" cy="762000"/>
              <a:chOff x="624" y="432"/>
              <a:chExt cx="3970" cy="1488"/>
            </a:xfrm>
          </p:grpSpPr>
          <p:sp>
            <p:nvSpPr>
              <p:cNvPr id="8" name="WordArt 4"/>
              <p:cNvSpPr>
                <a:spLocks noChangeArrowheads="1" noChangeShapeType="1" noTextEdit="1"/>
              </p:cNvSpPr>
              <p:nvPr/>
            </p:nvSpPr>
            <p:spPr bwMode="auto">
              <a:xfrm>
                <a:off x="2836" y="1776"/>
                <a:ext cx="960" cy="144"/>
              </a:xfrm>
              <a:prstGeom prst="rect">
                <a:avLst/>
              </a:prstGeom>
            </p:spPr>
            <p:txBody>
              <a:bodyPr wrap="none" fromWordArt="1">
                <a:prstTxWarp prst="textPlain">
                  <a:avLst>
                    <a:gd name="adj" fmla="val 50000"/>
                  </a:avLst>
                </a:prstTxWarp>
              </a:bodyPr>
              <a:lstStyle/>
              <a:p>
                <a:pPr algn="ctr"/>
                <a:r>
                  <a:rPr lang="en-US" sz="2400" kern="10" spc="2400" normalizeH="1">
                    <a:ln w="15875">
                      <a:solidFill>
                        <a:schemeClr val="tx1"/>
                      </a:solidFill>
                      <a:round/>
                      <a:headEnd/>
                      <a:tailEnd/>
                    </a:ln>
                    <a:solidFill>
                      <a:schemeClr val="bg1"/>
                    </a:solidFill>
                    <a:latin typeface="Book Antiqua"/>
                  </a:rPr>
                  <a:t>GROUP</a:t>
                </a:r>
              </a:p>
            </p:txBody>
          </p:sp>
          <p:sp>
            <p:nvSpPr>
              <p:cNvPr id="9" name="WordArt 5"/>
              <p:cNvSpPr>
                <a:spLocks noChangeArrowheads="1" noChangeShapeType="1" noTextEdit="1"/>
              </p:cNvSpPr>
              <p:nvPr/>
            </p:nvSpPr>
            <p:spPr bwMode="auto">
              <a:xfrm>
                <a:off x="1218" y="1405"/>
                <a:ext cx="3035" cy="344"/>
              </a:xfrm>
              <a:prstGeom prst="rect">
                <a:avLst/>
              </a:prstGeom>
              <a:extLst>
                <a:ext uri="{909E8E84-426E-40DD-AFC4-6F175D3DCCD1}">
                  <a14:hiddenFill xmlns:a14="http://schemas.microsoft.com/office/drawing/2010/main">
                    <a:solidFill>
                      <a:srgbClr val="FFFFFF"/>
                    </a:solidFill>
                  </a14:hiddenFill>
                </a:ext>
              </a:extLst>
            </p:spPr>
            <p:txBody>
              <a:bodyPr wrap="none" fromWordArt="1">
                <a:prstTxWarp prst="textFadeUp">
                  <a:avLst>
                    <a:gd name="adj" fmla="val 0"/>
                  </a:avLst>
                </a:prstTxWarp>
              </a:bodyPr>
              <a:lstStyle/>
              <a:p>
                <a:pPr algn="ctr"/>
                <a:r>
                  <a:rPr lang="en-US" sz="3600" kern="10" dirty="0">
                    <a:ln w="19050">
                      <a:solidFill>
                        <a:schemeClr val="tx1"/>
                      </a:solidFill>
                      <a:round/>
                      <a:headEnd/>
                      <a:tailEnd/>
                    </a:ln>
                    <a:noFill/>
                    <a:latin typeface="Impact"/>
                  </a:rPr>
                  <a:t>PRISM</a:t>
                </a:r>
              </a:p>
            </p:txBody>
          </p:sp>
          <p:grpSp>
            <p:nvGrpSpPr>
              <p:cNvPr id="10" name="Group 6"/>
              <p:cNvGrpSpPr>
                <a:grpSpLocks/>
              </p:cNvGrpSpPr>
              <p:nvPr/>
            </p:nvGrpSpPr>
            <p:grpSpPr bwMode="auto">
              <a:xfrm>
                <a:off x="1916" y="528"/>
                <a:ext cx="1843" cy="849"/>
                <a:chOff x="2008" y="336"/>
                <a:chExt cx="1843" cy="849"/>
              </a:xfrm>
            </p:grpSpPr>
            <p:sp>
              <p:nvSpPr>
                <p:cNvPr id="12" name="AutoShape 7"/>
                <p:cNvSpPr>
                  <a:spLocks noChangeArrowheads="1"/>
                </p:cNvSpPr>
                <p:nvPr/>
              </p:nvSpPr>
              <p:spPr bwMode="auto">
                <a:xfrm rot="10800000">
                  <a:off x="2008" y="1097"/>
                  <a:ext cx="1843" cy="8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79 w 21600"/>
                    <a:gd name="T13" fmla="*/ 2483 h 21600"/>
                    <a:gd name="T14" fmla="*/ 19221 w 21600"/>
                    <a:gd name="T15" fmla="*/ 19117 h 21600"/>
                  </a:gdLst>
                  <a:ahLst/>
                  <a:cxnLst>
                    <a:cxn ang="T8">
                      <a:pos x="T0" y="T1"/>
                    </a:cxn>
                    <a:cxn ang="T9">
                      <a:pos x="T2" y="T3"/>
                    </a:cxn>
                    <a:cxn ang="T10">
                      <a:pos x="T4" y="T5"/>
                    </a:cxn>
                    <a:cxn ang="T11">
                      <a:pos x="T6" y="T7"/>
                    </a:cxn>
                  </a:cxnLst>
                  <a:rect l="T12" t="T13" r="T14" b="T15"/>
                  <a:pathLst>
                    <a:path w="21600" h="21600">
                      <a:moveTo>
                        <a:pt x="0" y="0"/>
                      </a:moveTo>
                      <a:lnTo>
                        <a:pt x="1148" y="21600"/>
                      </a:lnTo>
                      <a:lnTo>
                        <a:pt x="20452" y="21600"/>
                      </a:lnTo>
                      <a:lnTo>
                        <a:pt x="21600" y="0"/>
                      </a:lnTo>
                      <a:lnTo>
                        <a:pt x="0" y="0"/>
                      </a:lnTo>
                      <a:close/>
                    </a:path>
                  </a:pathLst>
                </a:custGeom>
                <a:gradFill rotWithShape="1">
                  <a:gsLst>
                    <a:gs pos="0">
                      <a:srgbClr val="F40000"/>
                    </a:gs>
                    <a:gs pos="100000">
                      <a:srgbClr val="FF66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3" name="AutoShape 8"/>
                <p:cNvSpPr>
                  <a:spLocks noChangeArrowheads="1"/>
                </p:cNvSpPr>
                <p:nvPr/>
              </p:nvSpPr>
              <p:spPr bwMode="auto">
                <a:xfrm rot="10800000">
                  <a:off x="2105" y="1033"/>
                  <a:ext cx="1649" cy="6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240 w 21600"/>
                    <a:gd name="T13" fmla="*/ 2326 h 21600"/>
                    <a:gd name="T14" fmla="*/ 19360 w 21600"/>
                    <a:gd name="T15" fmla="*/ 19274 h 21600"/>
                  </a:gdLst>
                  <a:ahLst/>
                  <a:cxnLst>
                    <a:cxn ang="T8">
                      <a:pos x="T0" y="T1"/>
                    </a:cxn>
                    <a:cxn ang="T9">
                      <a:pos x="T2" y="T3"/>
                    </a:cxn>
                    <a:cxn ang="T10">
                      <a:pos x="T4" y="T5"/>
                    </a:cxn>
                    <a:cxn ang="T11">
                      <a:pos x="T6" y="T7"/>
                    </a:cxn>
                  </a:cxnLst>
                  <a:rect l="T12" t="T13" r="T14" b="T15"/>
                  <a:pathLst>
                    <a:path w="21600" h="21600">
                      <a:moveTo>
                        <a:pt x="0" y="0"/>
                      </a:moveTo>
                      <a:lnTo>
                        <a:pt x="879" y="21600"/>
                      </a:lnTo>
                      <a:lnTo>
                        <a:pt x="20721" y="21600"/>
                      </a:lnTo>
                      <a:lnTo>
                        <a:pt x="21600" y="0"/>
                      </a:lnTo>
                      <a:lnTo>
                        <a:pt x="0" y="0"/>
                      </a:lnTo>
                      <a:close/>
                    </a:path>
                  </a:pathLst>
                </a:custGeom>
                <a:gradFill rotWithShape="1">
                  <a:gsLst>
                    <a:gs pos="0">
                      <a:srgbClr val="FF6600"/>
                    </a:gs>
                    <a:gs pos="100000">
                      <a:srgbClr val="FFFF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4" name="AutoShape 9"/>
                <p:cNvSpPr>
                  <a:spLocks noChangeArrowheads="1"/>
                </p:cNvSpPr>
                <p:nvPr/>
              </p:nvSpPr>
              <p:spPr bwMode="auto">
                <a:xfrm rot="10800000">
                  <a:off x="2284" y="775"/>
                  <a:ext cx="1294" cy="1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255 w 21600"/>
                    <a:gd name="T13" fmla="*/ 3240 h 21600"/>
                    <a:gd name="T14" fmla="*/ 18345 w 21600"/>
                    <a:gd name="T15" fmla="*/ 18360 h 21600"/>
                  </a:gdLst>
                  <a:ahLst/>
                  <a:cxnLst>
                    <a:cxn ang="T8">
                      <a:pos x="T0" y="T1"/>
                    </a:cxn>
                    <a:cxn ang="T9">
                      <a:pos x="T2" y="T3"/>
                    </a:cxn>
                    <a:cxn ang="T10">
                      <a:pos x="T4" y="T5"/>
                    </a:cxn>
                    <a:cxn ang="T11">
                      <a:pos x="T6" y="T7"/>
                    </a:cxn>
                  </a:cxnLst>
                  <a:rect l="T12" t="T13" r="T14" b="T15"/>
                  <a:pathLst>
                    <a:path w="21600" h="21600">
                      <a:moveTo>
                        <a:pt x="0" y="0"/>
                      </a:moveTo>
                      <a:lnTo>
                        <a:pt x="2898" y="21600"/>
                      </a:lnTo>
                      <a:lnTo>
                        <a:pt x="18702" y="21600"/>
                      </a:lnTo>
                      <a:lnTo>
                        <a:pt x="21600" y="0"/>
                      </a:lnTo>
                      <a:lnTo>
                        <a:pt x="0" y="0"/>
                      </a:lnTo>
                      <a:close/>
                    </a:path>
                  </a:pathLst>
                </a:custGeom>
                <a:gradFill rotWithShape="1">
                  <a:gsLst>
                    <a:gs pos="0">
                      <a:srgbClr val="008000"/>
                    </a:gs>
                    <a:gs pos="100000">
                      <a:srgbClr val="0000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5" name="AutoShape 10"/>
                <p:cNvSpPr>
                  <a:spLocks noChangeArrowheads="1"/>
                </p:cNvSpPr>
                <p:nvPr/>
              </p:nvSpPr>
              <p:spPr bwMode="auto">
                <a:xfrm rot="10800000">
                  <a:off x="2173" y="966"/>
                  <a:ext cx="1508" cy="6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292 w 21600"/>
                    <a:gd name="T13" fmla="*/ 2224 h 21600"/>
                    <a:gd name="T14" fmla="*/ 19308 w 21600"/>
                    <a:gd name="T15" fmla="*/ 19376 h 21600"/>
                  </a:gdLst>
                  <a:ahLst/>
                  <a:cxnLst>
                    <a:cxn ang="T8">
                      <a:pos x="T0" y="T1"/>
                    </a:cxn>
                    <a:cxn ang="T9">
                      <a:pos x="T2" y="T3"/>
                    </a:cxn>
                    <a:cxn ang="T10">
                      <a:pos x="T4" y="T5"/>
                    </a:cxn>
                    <a:cxn ang="T11">
                      <a:pos x="T6" y="T7"/>
                    </a:cxn>
                  </a:cxnLst>
                  <a:rect l="T12" t="T13" r="T14" b="T15"/>
                  <a:pathLst>
                    <a:path w="21600" h="21600">
                      <a:moveTo>
                        <a:pt x="0" y="0"/>
                      </a:moveTo>
                      <a:lnTo>
                        <a:pt x="990" y="21600"/>
                      </a:lnTo>
                      <a:lnTo>
                        <a:pt x="20610" y="21600"/>
                      </a:lnTo>
                      <a:lnTo>
                        <a:pt x="21600" y="0"/>
                      </a:lnTo>
                      <a:lnTo>
                        <a:pt x="0" y="0"/>
                      </a:lnTo>
                      <a:close/>
                    </a:path>
                  </a:pathLst>
                </a:custGeom>
                <a:gradFill rotWithShape="1">
                  <a:gsLst>
                    <a:gs pos="0">
                      <a:srgbClr val="FFFF00"/>
                    </a:gs>
                    <a:gs pos="100000">
                      <a:srgbClr val="0080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6" name="AutoShape 11"/>
                <p:cNvSpPr>
                  <a:spLocks noChangeArrowheads="1"/>
                </p:cNvSpPr>
                <p:nvPr/>
              </p:nvSpPr>
              <p:spPr bwMode="auto">
                <a:xfrm rot="10800000">
                  <a:off x="2452" y="637"/>
                  <a:ext cx="953" cy="13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90 w 21600"/>
                    <a:gd name="T13" fmla="*/ 3574 h 21600"/>
                    <a:gd name="T14" fmla="*/ 18110 w 21600"/>
                    <a:gd name="T15" fmla="*/ 18026 h 21600"/>
                  </a:gdLst>
                  <a:ahLst/>
                  <a:cxnLst>
                    <a:cxn ang="T8">
                      <a:pos x="T0" y="T1"/>
                    </a:cxn>
                    <a:cxn ang="T9">
                      <a:pos x="T2" y="T3"/>
                    </a:cxn>
                    <a:cxn ang="T10">
                      <a:pos x="T4" y="T5"/>
                    </a:cxn>
                    <a:cxn ang="T11">
                      <a:pos x="T6" y="T7"/>
                    </a:cxn>
                  </a:cxnLst>
                  <a:rect l="T12" t="T13" r="T14" b="T15"/>
                  <a:pathLst>
                    <a:path w="21600" h="21600">
                      <a:moveTo>
                        <a:pt x="0" y="0"/>
                      </a:moveTo>
                      <a:lnTo>
                        <a:pt x="3395" y="21600"/>
                      </a:lnTo>
                      <a:lnTo>
                        <a:pt x="18205" y="21600"/>
                      </a:lnTo>
                      <a:lnTo>
                        <a:pt x="21600" y="0"/>
                      </a:lnTo>
                      <a:lnTo>
                        <a:pt x="0" y="0"/>
                      </a:lnTo>
                      <a:close/>
                    </a:path>
                  </a:pathLst>
                </a:custGeom>
                <a:gradFill rotWithShape="1">
                  <a:gsLst>
                    <a:gs pos="0">
                      <a:srgbClr val="0000FF"/>
                    </a:gs>
                    <a:gs pos="100000">
                      <a:srgbClr val="9900CC"/>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7" name="AutoShape 12"/>
                <p:cNvSpPr>
                  <a:spLocks noChangeArrowheads="1"/>
                </p:cNvSpPr>
                <p:nvPr/>
              </p:nvSpPr>
              <p:spPr bwMode="auto">
                <a:xfrm rot="10800000">
                  <a:off x="2759" y="408"/>
                  <a:ext cx="344" cy="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709 w 21600"/>
                    <a:gd name="T13" fmla="*/ 4747 h 21600"/>
                    <a:gd name="T14" fmla="*/ 16891 w 21600"/>
                    <a:gd name="T15" fmla="*/ 16853 h 21600"/>
                  </a:gdLst>
                  <a:ahLst/>
                  <a:cxnLst>
                    <a:cxn ang="T8">
                      <a:pos x="T0" y="T1"/>
                    </a:cxn>
                    <a:cxn ang="T9">
                      <a:pos x="T2" y="T3"/>
                    </a:cxn>
                    <a:cxn ang="T10">
                      <a:pos x="T4" y="T5"/>
                    </a:cxn>
                    <a:cxn ang="T11">
                      <a:pos x="T6" y="T7"/>
                    </a:cxn>
                  </a:cxnLst>
                  <a:rect l="T12" t="T13" r="T14" b="T15"/>
                  <a:pathLst>
                    <a:path w="21600" h="21600">
                      <a:moveTo>
                        <a:pt x="0" y="0"/>
                      </a:moveTo>
                      <a:lnTo>
                        <a:pt x="5834" y="21600"/>
                      </a:lnTo>
                      <a:lnTo>
                        <a:pt x="15766" y="21600"/>
                      </a:lnTo>
                      <a:lnTo>
                        <a:pt x="21600" y="0"/>
                      </a:lnTo>
                      <a:lnTo>
                        <a:pt x="0" y="0"/>
                      </a:lnTo>
                      <a:close/>
                    </a:path>
                  </a:pathLst>
                </a:custGeom>
                <a:gradFill rotWithShape="1">
                  <a:gsLst>
                    <a:gs pos="0">
                      <a:srgbClr val="FF00FF"/>
                    </a:gs>
                    <a:gs pos="100000">
                      <a:schemeClr val="bg1"/>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8" name="AutoShape 13"/>
                <p:cNvSpPr>
                  <a:spLocks noChangeArrowheads="1"/>
                </p:cNvSpPr>
                <p:nvPr/>
              </p:nvSpPr>
              <p:spPr bwMode="auto">
                <a:xfrm rot="10800000">
                  <a:off x="2608" y="497"/>
                  <a:ext cx="646" cy="14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47 w 21600"/>
                    <a:gd name="T13" fmla="*/ 4289 h 21600"/>
                    <a:gd name="T14" fmla="*/ 17253 w 21600"/>
                    <a:gd name="T15" fmla="*/ 17311 h 21600"/>
                  </a:gdLst>
                  <a:ahLst/>
                  <a:cxnLst>
                    <a:cxn ang="T8">
                      <a:pos x="T0" y="T1"/>
                    </a:cxn>
                    <a:cxn ang="T9">
                      <a:pos x="T2" y="T3"/>
                    </a:cxn>
                    <a:cxn ang="T10">
                      <a:pos x="T4" y="T5"/>
                    </a:cxn>
                    <a:cxn ang="T11">
                      <a:pos x="T6" y="T7"/>
                    </a:cxn>
                  </a:cxnLst>
                  <a:rect l="T12" t="T13" r="T14" b="T15"/>
                  <a:pathLst>
                    <a:path w="21600" h="21600">
                      <a:moveTo>
                        <a:pt x="0" y="0"/>
                      </a:moveTo>
                      <a:lnTo>
                        <a:pt x="5113" y="21600"/>
                      </a:lnTo>
                      <a:lnTo>
                        <a:pt x="16487" y="21600"/>
                      </a:lnTo>
                      <a:lnTo>
                        <a:pt x="21600" y="0"/>
                      </a:lnTo>
                      <a:lnTo>
                        <a:pt x="0" y="0"/>
                      </a:lnTo>
                      <a:close/>
                    </a:path>
                  </a:pathLst>
                </a:custGeom>
                <a:gradFill rotWithShape="1">
                  <a:gsLst>
                    <a:gs pos="0">
                      <a:srgbClr val="9900CC"/>
                    </a:gs>
                    <a:gs pos="100000">
                      <a:srgbClr val="FF00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9" name="AutoShape 14"/>
                <p:cNvSpPr>
                  <a:spLocks noChangeArrowheads="1"/>
                </p:cNvSpPr>
                <p:nvPr/>
              </p:nvSpPr>
              <p:spPr bwMode="auto">
                <a:xfrm rot="10800000">
                  <a:off x="2248" y="934"/>
                  <a:ext cx="1370" cy="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097 w 21600"/>
                    <a:gd name="T13" fmla="*/ 1964 h 21600"/>
                    <a:gd name="T14" fmla="*/ 19503 w 21600"/>
                    <a:gd name="T15" fmla="*/ 19636 h 21600"/>
                  </a:gdLst>
                  <a:ahLst/>
                  <a:cxnLst>
                    <a:cxn ang="T8">
                      <a:pos x="T0" y="T1"/>
                    </a:cxn>
                    <a:cxn ang="T9">
                      <a:pos x="T2" y="T3"/>
                    </a:cxn>
                    <a:cxn ang="T10">
                      <a:pos x="T4" y="T5"/>
                    </a:cxn>
                    <a:cxn ang="T11">
                      <a:pos x="T6" y="T7"/>
                    </a:cxn>
                  </a:cxnLst>
                  <a:rect l="T12" t="T13" r="T14" b="T15"/>
                  <a:pathLst>
                    <a:path w="21600" h="21600">
                      <a:moveTo>
                        <a:pt x="0" y="0"/>
                      </a:moveTo>
                      <a:lnTo>
                        <a:pt x="580" y="21600"/>
                      </a:lnTo>
                      <a:lnTo>
                        <a:pt x="21020" y="21600"/>
                      </a:lnTo>
                      <a:lnTo>
                        <a:pt x="21600" y="0"/>
                      </a:lnTo>
                      <a:lnTo>
                        <a:pt x="0" y="0"/>
                      </a:lnTo>
                      <a:close/>
                    </a:path>
                  </a:pathLst>
                </a:custGeom>
                <a:solidFill>
                  <a:srgbClr val="008000"/>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20" name="AutoShape 15"/>
                <p:cNvSpPr>
                  <a:spLocks noChangeArrowheads="1"/>
                </p:cNvSpPr>
                <p:nvPr/>
              </p:nvSpPr>
              <p:spPr bwMode="auto">
                <a:xfrm rot="10800000">
                  <a:off x="2851" y="339"/>
                  <a:ext cx="160" cy="6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155 w 21600"/>
                    <a:gd name="T13" fmla="*/ 7200 h 21600"/>
                    <a:gd name="T14" fmla="*/ 14445 w 21600"/>
                    <a:gd name="T15" fmla="*/ 14400 h 21600"/>
                  </a:gdLst>
                  <a:ahLst/>
                  <a:cxnLst>
                    <a:cxn ang="T8">
                      <a:pos x="T0" y="T1"/>
                    </a:cxn>
                    <a:cxn ang="T9">
                      <a:pos x="T2" y="T3"/>
                    </a:cxn>
                    <a:cxn ang="T10">
                      <a:pos x="T4" y="T5"/>
                    </a:cxn>
                    <a:cxn ang="T11">
                      <a:pos x="T6" y="T7"/>
                    </a:cxn>
                  </a:cxnLst>
                  <a:rect l="T12" t="T13" r="T14" b="T15"/>
                  <a:pathLst>
                    <a:path w="21600" h="21600">
                      <a:moveTo>
                        <a:pt x="0" y="0"/>
                      </a:moveTo>
                      <a:lnTo>
                        <a:pt x="10800" y="21600"/>
                      </a:lnTo>
                      <a:lnTo>
                        <a:pt x="21600" y="0"/>
                      </a:lnTo>
                      <a:lnTo>
                        <a:pt x="0" y="0"/>
                      </a:lnTo>
                      <a:close/>
                    </a:path>
                  </a:pathLst>
                </a:cu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21" name="AutoShape 16"/>
                <p:cNvSpPr>
                  <a:spLocks noChangeArrowheads="1"/>
                </p:cNvSpPr>
                <p:nvPr/>
              </p:nvSpPr>
              <p:spPr bwMode="auto">
                <a:xfrm rot="10800000" flipV="1">
                  <a:off x="2010" y="336"/>
                  <a:ext cx="1840" cy="849"/>
                </a:xfrm>
                <a:prstGeom prst="triangle">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US" altLang="en-US"/>
                </a:p>
              </p:txBody>
            </p:sp>
          </p:grpSp>
          <p:pic>
            <p:nvPicPr>
              <p:cNvPr id="11" name="Picture 17" descr="mountains"/>
              <p:cNvPicPr>
                <a:picLocks noChangeAspect="1" noChangeArrowheads="1"/>
              </p:cNvPicPr>
              <p:nvPr/>
            </p:nvPicPr>
            <p:blipFill>
              <a:blip r:embed="rId3" cstate="print">
                <a:extLst>
                  <a:ext uri="{28A0092B-C50C-407E-A947-70E740481C1C}">
                    <a14:useLocalDpi xmlns:a14="http://schemas.microsoft.com/office/drawing/2010/main" val="0"/>
                  </a:ext>
                </a:extLst>
              </a:blip>
              <a:srcRect b="12183"/>
              <a:stretch>
                <a:fillRect/>
              </a:stretch>
            </p:blipFill>
            <p:spPr bwMode="auto">
              <a:xfrm>
                <a:off x="624" y="432"/>
                <a:ext cx="3970" cy="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9405649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424" t="8679" r="28253" b="8302"/>
          <a:stretch/>
        </p:blipFill>
        <p:spPr bwMode="auto">
          <a:xfrm>
            <a:off x="2140070" y="595220"/>
            <a:ext cx="4891178" cy="5693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7164" y="2022894"/>
            <a:ext cx="5544088"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74088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05740" y="76200"/>
            <a:ext cx="8610600" cy="868363"/>
          </a:xfrm>
        </p:spPr>
        <p:txBody>
          <a:bodyPr/>
          <a:lstStyle/>
          <a:p>
            <a:r>
              <a:rPr lang="en-US" sz="4000" b="1" dirty="0" smtClean="0">
                <a:solidFill>
                  <a:srgbClr val="A20000"/>
                </a:solidFill>
              </a:rPr>
              <a:t>Long-Term Averages</a:t>
            </a:r>
            <a:endParaRPr sz="4000" b="1" dirty="0">
              <a:solidFill>
                <a:srgbClr val="A20000"/>
              </a:solidFill>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138" t="29183" r="26038" b="5533"/>
          <a:stretch/>
        </p:blipFill>
        <p:spPr bwMode="auto">
          <a:xfrm>
            <a:off x="2661249" y="1066800"/>
            <a:ext cx="6324600" cy="5136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89138" y="1084717"/>
            <a:ext cx="2438401"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View 30-year decadal “normal” conditions, and how they compare to most recent 10-year averages </a:t>
            </a:r>
            <a:endParaRPr lang="en-US" dirty="0"/>
          </a:p>
        </p:txBody>
      </p:sp>
      <p:sp>
        <p:nvSpPr>
          <p:cNvPr id="13" name="Rectangle 12"/>
          <p:cNvSpPr/>
          <p:nvPr/>
        </p:nvSpPr>
        <p:spPr>
          <a:xfrm>
            <a:off x="89138" y="3048000"/>
            <a:ext cx="2434088" cy="2862322"/>
          </a:xfrm>
          <a:prstGeom prst="rect">
            <a:avLst/>
          </a:prstGeom>
        </p:spPr>
        <p:txBody>
          <a:bodyPr wrap="square">
            <a:spAutoFit/>
          </a:bodyPr>
          <a:lstStyle/>
          <a:p>
            <a:pPr marL="285750" indent="-285750">
              <a:buFont typeface="Arial" panose="020B0604020202020204" pitchFamily="34" charset="0"/>
              <a:buChar char="•"/>
            </a:pPr>
            <a:r>
              <a:rPr lang="en-US" dirty="0" smtClean="0"/>
              <a:t>Three decades provide a stable average, but past 10 years is in farmer’s most recent memory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Assess recent changes in climate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6815161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34350" y="304800"/>
            <a:ext cx="8610600" cy="868363"/>
          </a:xfrm>
        </p:spPr>
        <p:txBody>
          <a:bodyPr/>
          <a:lstStyle/>
          <a:p>
            <a:r>
              <a:rPr lang="en-US" sz="4000" b="1" dirty="0" smtClean="0">
                <a:solidFill>
                  <a:srgbClr val="A20000"/>
                </a:solidFill>
              </a:rPr>
              <a:t>Long-Term Averages</a:t>
            </a:r>
            <a:endParaRPr sz="4000" b="1" dirty="0">
              <a:solidFill>
                <a:srgbClr val="A20000"/>
              </a:solidFill>
            </a:endParaRPr>
          </a:p>
        </p:txBody>
      </p:sp>
      <p:sp>
        <p:nvSpPr>
          <p:cNvPr id="10" name="TextBox 9"/>
          <p:cNvSpPr txBox="1"/>
          <p:nvPr/>
        </p:nvSpPr>
        <p:spPr>
          <a:xfrm>
            <a:off x="1747504" y="5844064"/>
            <a:ext cx="1295400" cy="369332"/>
          </a:xfrm>
          <a:prstGeom prst="rect">
            <a:avLst/>
          </a:prstGeom>
          <a:solidFill>
            <a:schemeClr val="accent5">
              <a:lumMod val="20000"/>
              <a:lumOff val="80000"/>
            </a:schemeClr>
          </a:solidFill>
        </p:spPr>
        <p:txBody>
          <a:bodyPr wrap="square" rtlCol="0">
            <a:spAutoFit/>
          </a:bodyPr>
          <a:lstStyle/>
          <a:p>
            <a:r>
              <a:rPr lang="en-US" dirty="0" smtClean="0"/>
              <a:t>1981-2010</a:t>
            </a:r>
            <a:endParaRPr lang="en-US" dirty="0"/>
          </a:p>
        </p:txBody>
      </p:sp>
      <p:sp>
        <p:nvSpPr>
          <p:cNvPr id="11" name="TextBox 10"/>
          <p:cNvSpPr txBox="1"/>
          <p:nvPr/>
        </p:nvSpPr>
        <p:spPr>
          <a:xfrm>
            <a:off x="6057900" y="5894387"/>
            <a:ext cx="1295400" cy="369332"/>
          </a:xfrm>
          <a:prstGeom prst="rect">
            <a:avLst/>
          </a:prstGeom>
          <a:solidFill>
            <a:schemeClr val="accent5">
              <a:lumMod val="20000"/>
              <a:lumOff val="80000"/>
            </a:schemeClr>
          </a:solidFill>
        </p:spPr>
        <p:txBody>
          <a:bodyPr wrap="square" rtlCol="0">
            <a:spAutoFit/>
          </a:bodyPr>
          <a:lstStyle/>
          <a:p>
            <a:r>
              <a:rPr lang="en-US" dirty="0" smtClean="0"/>
              <a:t>2004-2013</a:t>
            </a:r>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922" t="25157" r="31194" b="5255"/>
          <a:stretch/>
        </p:blipFill>
        <p:spPr bwMode="auto">
          <a:xfrm>
            <a:off x="304799" y="1110478"/>
            <a:ext cx="4180811" cy="4664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0906" t="24294" r="31420" b="5395"/>
          <a:stretch/>
        </p:blipFill>
        <p:spPr bwMode="auto">
          <a:xfrm>
            <a:off x="4648200" y="1110477"/>
            <a:ext cx="4114800" cy="4664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671009" y="5848045"/>
            <a:ext cx="1954381" cy="369332"/>
          </a:xfrm>
          <a:prstGeom prst="rect">
            <a:avLst/>
          </a:prstGeom>
          <a:noFill/>
        </p:spPr>
        <p:txBody>
          <a:bodyPr wrap="none" rtlCol="0">
            <a:spAutoFit/>
          </a:bodyPr>
          <a:lstStyle/>
          <a:p>
            <a:r>
              <a:rPr lang="en-US" dirty="0" smtClean="0"/>
              <a:t>May Precipitation</a:t>
            </a:r>
            <a:endParaRPr lang="en-US" dirty="0"/>
          </a:p>
        </p:txBody>
      </p:sp>
      <p:sp>
        <p:nvSpPr>
          <p:cNvPr id="5" name="5-Point Star 4"/>
          <p:cNvSpPr/>
          <p:nvPr/>
        </p:nvSpPr>
        <p:spPr>
          <a:xfrm>
            <a:off x="2399517" y="4267200"/>
            <a:ext cx="304800" cy="228600"/>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6730042" y="4267200"/>
            <a:ext cx="304800" cy="228600"/>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162800" y="2479307"/>
            <a:ext cx="2133600" cy="646331"/>
          </a:xfrm>
          <a:prstGeom prst="rect">
            <a:avLst/>
          </a:prstGeom>
          <a:noFill/>
        </p:spPr>
        <p:txBody>
          <a:bodyPr wrap="square" rtlCol="0">
            <a:spAutoFit/>
          </a:bodyPr>
          <a:lstStyle/>
          <a:p>
            <a:r>
              <a:rPr lang="en-US" dirty="0" smtClean="0"/>
              <a:t>Increased rainfall near planting time</a:t>
            </a:r>
            <a:endParaRPr lang="en-US" dirty="0"/>
          </a:p>
        </p:txBody>
      </p:sp>
      <p:sp>
        <p:nvSpPr>
          <p:cNvPr id="3" name="Oval 2"/>
          <p:cNvSpPr/>
          <p:nvPr/>
        </p:nvSpPr>
        <p:spPr>
          <a:xfrm>
            <a:off x="5105400" y="2667000"/>
            <a:ext cx="20574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73047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28600" y="152400"/>
            <a:ext cx="8610600" cy="868363"/>
          </a:xfrm>
        </p:spPr>
        <p:txBody>
          <a:bodyPr/>
          <a:lstStyle/>
          <a:p>
            <a:r>
              <a:rPr sz="4000" b="1" dirty="0" smtClean="0">
                <a:solidFill>
                  <a:srgbClr val="A20000"/>
                </a:solidFill>
              </a:rPr>
              <a:t>Recent </a:t>
            </a:r>
            <a:r>
              <a:rPr sz="4000" b="1" dirty="0">
                <a:solidFill>
                  <a:srgbClr val="A20000"/>
                </a:solidFill>
              </a:rPr>
              <a:t>Conditions</a:t>
            </a:r>
          </a:p>
        </p:txBody>
      </p:sp>
      <p:sp>
        <p:nvSpPr>
          <p:cNvPr id="2" name="TextBox 1"/>
          <p:cNvSpPr txBox="1"/>
          <p:nvPr/>
        </p:nvSpPr>
        <p:spPr>
          <a:xfrm>
            <a:off x="6064370" y="2590800"/>
            <a:ext cx="2842260" cy="1477328"/>
          </a:xfrm>
          <a:prstGeom prst="rect">
            <a:avLst/>
          </a:prstGeom>
          <a:noFill/>
        </p:spPr>
        <p:txBody>
          <a:bodyPr wrap="square" rtlCol="0">
            <a:spAutoFit/>
          </a:bodyPr>
          <a:lstStyle/>
          <a:p>
            <a:r>
              <a:rPr lang="en-US" dirty="0" smtClean="0"/>
              <a:t>Quick map-based overview of current and recent conditions across the country – actuals and</a:t>
            </a:r>
            <a:r>
              <a:rPr lang="en-US" dirty="0"/>
              <a:t> </a:t>
            </a:r>
            <a:r>
              <a:rPr lang="en-US" dirty="0" smtClean="0"/>
              <a:t>anomalies from normal.</a:t>
            </a:r>
          </a:p>
        </p:txBody>
      </p:sp>
      <p:sp>
        <p:nvSpPr>
          <p:cNvPr id="6" name="TextBox 5"/>
          <p:cNvSpPr txBox="1"/>
          <p:nvPr/>
        </p:nvSpPr>
        <p:spPr>
          <a:xfrm>
            <a:off x="6093125" y="4343400"/>
            <a:ext cx="2823569" cy="923330"/>
          </a:xfrm>
          <a:prstGeom prst="rect">
            <a:avLst/>
          </a:prstGeom>
          <a:noFill/>
        </p:spPr>
        <p:txBody>
          <a:bodyPr wrap="square" rtlCol="0">
            <a:spAutoFit/>
          </a:bodyPr>
          <a:lstStyle/>
          <a:p>
            <a:r>
              <a:rPr lang="en-US" dirty="0" smtClean="0"/>
              <a:t>Total Precipitation</a:t>
            </a:r>
          </a:p>
          <a:p>
            <a:endParaRPr lang="en-US" dirty="0" smtClean="0"/>
          </a:p>
          <a:p>
            <a:r>
              <a:rPr lang="en-US" dirty="0" smtClean="0"/>
              <a:t>May1-27, 2015</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50873"/>
            <a:ext cx="5453692" cy="5678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61520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28600" y="152400"/>
            <a:ext cx="8610600" cy="868363"/>
          </a:xfrm>
        </p:spPr>
        <p:txBody>
          <a:bodyPr/>
          <a:lstStyle/>
          <a:p>
            <a:r>
              <a:rPr sz="4000" b="1" dirty="0" smtClean="0">
                <a:solidFill>
                  <a:srgbClr val="A20000"/>
                </a:solidFill>
              </a:rPr>
              <a:t>Recent </a:t>
            </a:r>
            <a:r>
              <a:rPr sz="4000" b="1" dirty="0">
                <a:solidFill>
                  <a:srgbClr val="A20000"/>
                </a:solidFill>
              </a:rPr>
              <a:t>Conditions</a:t>
            </a:r>
          </a:p>
        </p:txBody>
      </p:sp>
      <p:sp>
        <p:nvSpPr>
          <p:cNvPr id="3" name="TextBox 2"/>
          <p:cNvSpPr txBox="1"/>
          <p:nvPr/>
        </p:nvSpPr>
        <p:spPr>
          <a:xfrm>
            <a:off x="6114690" y="3490823"/>
            <a:ext cx="2823569" cy="1200329"/>
          </a:xfrm>
          <a:prstGeom prst="rect">
            <a:avLst/>
          </a:prstGeom>
          <a:noFill/>
        </p:spPr>
        <p:txBody>
          <a:bodyPr wrap="square" rtlCol="0">
            <a:spAutoFit/>
          </a:bodyPr>
          <a:lstStyle/>
          <a:p>
            <a:r>
              <a:rPr lang="en-US" dirty="0" smtClean="0"/>
              <a:t>Precipitation Departure from Normal</a:t>
            </a:r>
          </a:p>
          <a:p>
            <a:endParaRPr lang="en-US" dirty="0" smtClean="0"/>
          </a:p>
          <a:p>
            <a:r>
              <a:rPr lang="en-US" dirty="0" smtClean="0"/>
              <a:t>May 1-27, 2015</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20151"/>
            <a:ext cx="5500162" cy="5709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95548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28600" y="152400"/>
            <a:ext cx="8610600" cy="868363"/>
          </a:xfrm>
        </p:spPr>
        <p:txBody>
          <a:bodyPr/>
          <a:lstStyle/>
          <a:p>
            <a:r>
              <a:rPr sz="4000" b="1" dirty="0" smtClean="0">
                <a:solidFill>
                  <a:srgbClr val="A20000"/>
                </a:solidFill>
              </a:rPr>
              <a:t>Recent </a:t>
            </a:r>
            <a:r>
              <a:rPr sz="4000" b="1" dirty="0">
                <a:solidFill>
                  <a:srgbClr val="A20000"/>
                </a:solidFill>
              </a:rPr>
              <a:t>Conditions</a:t>
            </a:r>
          </a:p>
        </p:txBody>
      </p:sp>
      <p:sp>
        <p:nvSpPr>
          <p:cNvPr id="3" name="TextBox 2"/>
          <p:cNvSpPr txBox="1"/>
          <p:nvPr/>
        </p:nvSpPr>
        <p:spPr>
          <a:xfrm>
            <a:off x="6114690" y="3490823"/>
            <a:ext cx="2823569" cy="923330"/>
          </a:xfrm>
          <a:prstGeom prst="rect">
            <a:avLst/>
          </a:prstGeom>
          <a:noFill/>
        </p:spPr>
        <p:txBody>
          <a:bodyPr wrap="square" rtlCol="0">
            <a:spAutoFit/>
          </a:bodyPr>
          <a:lstStyle/>
          <a:p>
            <a:r>
              <a:rPr lang="en-US" dirty="0" smtClean="0"/>
              <a:t>Actual Mean Temperature</a:t>
            </a:r>
          </a:p>
          <a:p>
            <a:endParaRPr lang="en-US" dirty="0" smtClean="0"/>
          </a:p>
          <a:p>
            <a:r>
              <a:rPr lang="en-US" dirty="0" smtClean="0"/>
              <a:t>May 1-27, 2015</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5604897"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28093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28600" y="152400"/>
            <a:ext cx="8610600" cy="868363"/>
          </a:xfrm>
        </p:spPr>
        <p:txBody>
          <a:bodyPr/>
          <a:lstStyle/>
          <a:p>
            <a:r>
              <a:rPr sz="4000" b="1" dirty="0" smtClean="0">
                <a:solidFill>
                  <a:srgbClr val="A20000"/>
                </a:solidFill>
              </a:rPr>
              <a:t>Recent </a:t>
            </a:r>
            <a:r>
              <a:rPr sz="4000" b="1" dirty="0">
                <a:solidFill>
                  <a:srgbClr val="A20000"/>
                </a:solidFill>
              </a:rPr>
              <a:t>Conditions</a:t>
            </a:r>
          </a:p>
        </p:txBody>
      </p:sp>
      <p:sp>
        <p:nvSpPr>
          <p:cNvPr id="5" name="TextBox 4"/>
          <p:cNvSpPr txBox="1"/>
          <p:nvPr/>
        </p:nvSpPr>
        <p:spPr>
          <a:xfrm>
            <a:off x="6114690" y="3490823"/>
            <a:ext cx="2823569" cy="1200329"/>
          </a:xfrm>
          <a:prstGeom prst="rect">
            <a:avLst/>
          </a:prstGeom>
          <a:noFill/>
        </p:spPr>
        <p:txBody>
          <a:bodyPr wrap="square" rtlCol="0">
            <a:spAutoFit/>
          </a:bodyPr>
          <a:lstStyle/>
          <a:p>
            <a:r>
              <a:rPr lang="en-US" dirty="0" smtClean="0"/>
              <a:t>Mean Temperature Departure from Normal</a:t>
            </a:r>
          </a:p>
          <a:p>
            <a:endParaRPr lang="en-US" dirty="0" smtClean="0"/>
          </a:p>
          <a:p>
            <a:r>
              <a:rPr lang="en-US" dirty="0" smtClean="0"/>
              <a:t>May 1-27, 2015</a:t>
            </a:r>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89" t="1105" r="1381" b="1136"/>
          <a:stretch/>
        </p:blipFill>
        <p:spPr bwMode="auto">
          <a:xfrm>
            <a:off x="301925" y="1009290"/>
            <a:ext cx="5538158" cy="5503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77648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990600" y="76200"/>
            <a:ext cx="7246189" cy="1447800"/>
          </a:xfrm>
        </p:spPr>
        <p:txBody>
          <a:bodyPr/>
          <a:lstStyle/>
          <a:p>
            <a:r>
              <a:rPr lang="en-US" sz="4000" b="1" dirty="0" smtClean="0">
                <a:solidFill>
                  <a:srgbClr val="A20000"/>
                </a:solidFill>
              </a:rPr>
              <a:t>Drought Indicator Tool</a:t>
            </a:r>
            <a:endParaRPr sz="4000" b="1" dirty="0">
              <a:solidFill>
                <a:srgbClr val="A20000"/>
              </a:solidFill>
            </a:endParaRPr>
          </a:p>
        </p:txBody>
      </p:sp>
      <p:sp>
        <p:nvSpPr>
          <p:cNvPr id="20483" name="Content Placeholder 4"/>
          <p:cNvSpPr>
            <a:spLocks noGrp="1"/>
          </p:cNvSpPr>
          <p:nvPr>
            <p:ph sz="half" idx="1"/>
          </p:nvPr>
        </p:nvSpPr>
        <p:spPr>
          <a:xfrm>
            <a:off x="685800" y="1905000"/>
            <a:ext cx="7924800" cy="4267200"/>
          </a:xfrm>
        </p:spPr>
        <p:txBody>
          <a:bodyPr/>
          <a:lstStyle/>
          <a:p>
            <a:pPr>
              <a:spcBef>
                <a:spcPts val="1200"/>
              </a:spcBef>
            </a:pPr>
            <a:r>
              <a:rPr lang="en-US" dirty="0" smtClean="0"/>
              <a:t>Allows adjusters to anticipate where and when claims may be filed, based on developing drought or excess precipitation</a:t>
            </a:r>
          </a:p>
          <a:p>
            <a:pPr marL="0" indent="0">
              <a:spcBef>
                <a:spcPts val="1200"/>
              </a:spcBef>
              <a:buNone/>
            </a:pPr>
            <a:endParaRPr lang="en-US" dirty="0" smtClean="0"/>
          </a:p>
          <a:p>
            <a:pPr>
              <a:spcBef>
                <a:spcPts val="1200"/>
              </a:spcBef>
            </a:pPr>
            <a:r>
              <a:rPr lang="en-US" dirty="0" smtClean="0"/>
              <a:t>Maps back to 1990, so that current conditions can be compared to historical events to gauge severity</a:t>
            </a:r>
          </a:p>
        </p:txBody>
      </p:sp>
      <p:grpSp>
        <p:nvGrpSpPr>
          <p:cNvPr id="4" name="Group 3"/>
          <p:cNvGrpSpPr/>
          <p:nvPr/>
        </p:nvGrpSpPr>
        <p:grpSpPr>
          <a:xfrm>
            <a:off x="7789626" y="6088092"/>
            <a:ext cx="1261241" cy="702726"/>
            <a:chOff x="2057400" y="4813760"/>
            <a:chExt cx="1964267" cy="990600"/>
          </a:xfrm>
        </p:grpSpPr>
        <p:sp>
          <p:nvSpPr>
            <p:cNvPr id="5" name="Rounded Rectangle 4"/>
            <p:cNvSpPr/>
            <p:nvPr/>
          </p:nvSpPr>
          <p:spPr>
            <a:xfrm>
              <a:off x="2057400" y="4813760"/>
              <a:ext cx="1964267" cy="9906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pic>
          <p:nvPicPr>
            <p:cNvPr id="6" name="Picture 5" descr="OSU-logo-ve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2867" y="4913774"/>
              <a:ext cx="67733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3"/>
            <p:cNvGrpSpPr>
              <a:grpSpLocks/>
            </p:cNvGrpSpPr>
            <p:nvPr/>
          </p:nvGrpSpPr>
          <p:grpSpPr bwMode="auto">
            <a:xfrm>
              <a:off x="2802467" y="4901073"/>
              <a:ext cx="1219200" cy="762000"/>
              <a:chOff x="624" y="432"/>
              <a:chExt cx="3970" cy="1488"/>
            </a:xfrm>
          </p:grpSpPr>
          <p:sp>
            <p:nvSpPr>
              <p:cNvPr id="8" name="WordArt 4"/>
              <p:cNvSpPr>
                <a:spLocks noChangeArrowheads="1" noChangeShapeType="1" noTextEdit="1"/>
              </p:cNvSpPr>
              <p:nvPr/>
            </p:nvSpPr>
            <p:spPr bwMode="auto">
              <a:xfrm>
                <a:off x="2836" y="1776"/>
                <a:ext cx="960" cy="144"/>
              </a:xfrm>
              <a:prstGeom prst="rect">
                <a:avLst/>
              </a:prstGeom>
            </p:spPr>
            <p:txBody>
              <a:bodyPr wrap="none" fromWordArt="1">
                <a:prstTxWarp prst="textPlain">
                  <a:avLst>
                    <a:gd name="adj" fmla="val 50000"/>
                  </a:avLst>
                </a:prstTxWarp>
              </a:bodyPr>
              <a:lstStyle/>
              <a:p>
                <a:pPr algn="ctr"/>
                <a:r>
                  <a:rPr lang="en-US" sz="2400" kern="10" spc="2400" normalizeH="1">
                    <a:ln w="15875">
                      <a:solidFill>
                        <a:schemeClr val="tx1"/>
                      </a:solidFill>
                      <a:round/>
                      <a:headEnd/>
                      <a:tailEnd/>
                    </a:ln>
                    <a:solidFill>
                      <a:schemeClr val="bg1"/>
                    </a:solidFill>
                    <a:latin typeface="Book Antiqua"/>
                  </a:rPr>
                  <a:t>GROUP</a:t>
                </a:r>
              </a:p>
            </p:txBody>
          </p:sp>
          <p:sp>
            <p:nvSpPr>
              <p:cNvPr id="9" name="WordArt 5"/>
              <p:cNvSpPr>
                <a:spLocks noChangeArrowheads="1" noChangeShapeType="1" noTextEdit="1"/>
              </p:cNvSpPr>
              <p:nvPr/>
            </p:nvSpPr>
            <p:spPr bwMode="auto">
              <a:xfrm>
                <a:off x="1218" y="1405"/>
                <a:ext cx="3035" cy="344"/>
              </a:xfrm>
              <a:prstGeom prst="rect">
                <a:avLst/>
              </a:prstGeom>
              <a:extLst>
                <a:ext uri="{909E8E84-426E-40DD-AFC4-6F175D3DCCD1}">
                  <a14:hiddenFill xmlns:a14="http://schemas.microsoft.com/office/drawing/2010/main">
                    <a:solidFill>
                      <a:srgbClr val="FFFFFF"/>
                    </a:solidFill>
                  </a14:hiddenFill>
                </a:ext>
              </a:extLst>
            </p:spPr>
            <p:txBody>
              <a:bodyPr wrap="none" fromWordArt="1">
                <a:prstTxWarp prst="textFadeUp">
                  <a:avLst>
                    <a:gd name="adj" fmla="val 0"/>
                  </a:avLst>
                </a:prstTxWarp>
              </a:bodyPr>
              <a:lstStyle/>
              <a:p>
                <a:pPr algn="ctr"/>
                <a:r>
                  <a:rPr lang="en-US" sz="3600" kern="10" dirty="0">
                    <a:ln w="19050">
                      <a:solidFill>
                        <a:schemeClr val="tx1"/>
                      </a:solidFill>
                      <a:round/>
                      <a:headEnd/>
                      <a:tailEnd/>
                    </a:ln>
                    <a:noFill/>
                    <a:latin typeface="Impact"/>
                  </a:rPr>
                  <a:t>PRISM</a:t>
                </a:r>
              </a:p>
            </p:txBody>
          </p:sp>
          <p:grpSp>
            <p:nvGrpSpPr>
              <p:cNvPr id="10" name="Group 6"/>
              <p:cNvGrpSpPr>
                <a:grpSpLocks/>
              </p:cNvGrpSpPr>
              <p:nvPr/>
            </p:nvGrpSpPr>
            <p:grpSpPr bwMode="auto">
              <a:xfrm>
                <a:off x="1916" y="528"/>
                <a:ext cx="1843" cy="849"/>
                <a:chOff x="2008" y="336"/>
                <a:chExt cx="1843" cy="849"/>
              </a:xfrm>
            </p:grpSpPr>
            <p:sp>
              <p:nvSpPr>
                <p:cNvPr id="12" name="AutoShape 7"/>
                <p:cNvSpPr>
                  <a:spLocks noChangeArrowheads="1"/>
                </p:cNvSpPr>
                <p:nvPr/>
              </p:nvSpPr>
              <p:spPr bwMode="auto">
                <a:xfrm rot="10800000">
                  <a:off x="2008" y="1097"/>
                  <a:ext cx="1843" cy="8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79 w 21600"/>
                    <a:gd name="T13" fmla="*/ 2483 h 21600"/>
                    <a:gd name="T14" fmla="*/ 19221 w 21600"/>
                    <a:gd name="T15" fmla="*/ 19117 h 21600"/>
                  </a:gdLst>
                  <a:ahLst/>
                  <a:cxnLst>
                    <a:cxn ang="T8">
                      <a:pos x="T0" y="T1"/>
                    </a:cxn>
                    <a:cxn ang="T9">
                      <a:pos x="T2" y="T3"/>
                    </a:cxn>
                    <a:cxn ang="T10">
                      <a:pos x="T4" y="T5"/>
                    </a:cxn>
                    <a:cxn ang="T11">
                      <a:pos x="T6" y="T7"/>
                    </a:cxn>
                  </a:cxnLst>
                  <a:rect l="T12" t="T13" r="T14" b="T15"/>
                  <a:pathLst>
                    <a:path w="21600" h="21600">
                      <a:moveTo>
                        <a:pt x="0" y="0"/>
                      </a:moveTo>
                      <a:lnTo>
                        <a:pt x="1148" y="21600"/>
                      </a:lnTo>
                      <a:lnTo>
                        <a:pt x="20452" y="21600"/>
                      </a:lnTo>
                      <a:lnTo>
                        <a:pt x="21600" y="0"/>
                      </a:lnTo>
                      <a:lnTo>
                        <a:pt x="0" y="0"/>
                      </a:lnTo>
                      <a:close/>
                    </a:path>
                  </a:pathLst>
                </a:custGeom>
                <a:gradFill rotWithShape="1">
                  <a:gsLst>
                    <a:gs pos="0">
                      <a:srgbClr val="F40000"/>
                    </a:gs>
                    <a:gs pos="100000">
                      <a:srgbClr val="FF66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3" name="AutoShape 8"/>
                <p:cNvSpPr>
                  <a:spLocks noChangeArrowheads="1"/>
                </p:cNvSpPr>
                <p:nvPr/>
              </p:nvSpPr>
              <p:spPr bwMode="auto">
                <a:xfrm rot="10800000">
                  <a:off x="2105" y="1033"/>
                  <a:ext cx="1649" cy="6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240 w 21600"/>
                    <a:gd name="T13" fmla="*/ 2326 h 21600"/>
                    <a:gd name="T14" fmla="*/ 19360 w 21600"/>
                    <a:gd name="T15" fmla="*/ 19274 h 21600"/>
                  </a:gdLst>
                  <a:ahLst/>
                  <a:cxnLst>
                    <a:cxn ang="T8">
                      <a:pos x="T0" y="T1"/>
                    </a:cxn>
                    <a:cxn ang="T9">
                      <a:pos x="T2" y="T3"/>
                    </a:cxn>
                    <a:cxn ang="T10">
                      <a:pos x="T4" y="T5"/>
                    </a:cxn>
                    <a:cxn ang="T11">
                      <a:pos x="T6" y="T7"/>
                    </a:cxn>
                  </a:cxnLst>
                  <a:rect l="T12" t="T13" r="T14" b="T15"/>
                  <a:pathLst>
                    <a:path w="21600" h="21600">
                      <a:moveTo>
                        <a:pt x="0" y="0"/>
                      </a:moveTo>
                      <a:lnTo>
                        <a:pt x="879" y="21600"/>
                      </a:lnTo>
                      <a:lnTo>
                        <a:pt x="20721" y="21600"/>
                      </a:lnTo>
                      <a:lnTo>
                        <a:pt x="21600" y="0"/>
                      </a:lnTo>
                      <a:lnTo>
                        <a:pt x="0" y="0"/>
                      </a:lnTo>
                      <a:close/>
                    </a:path>
                  </a:pathLst>
                </a:custGeom>
                <a:gradFill rotWithShape="1">
                  <a:gsLst>
                    <a:gs pos="0">
                      <a:srgbClr val="FF6600"/>
                    </a:gs>
                    <a:gs pos="100000">
                      <a:srgbClr val="FFFF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4" name="AutoShape 9"/>
                <p:cNvSpPr>
                  <a:spLocks noChangeArrowheads="1"/>
                </p:cNvSpPr>
                <p:nvPr/>
              </p:nvSpPr>
              <p:spPr bwMode="auto">
                <a:xfrm rot="10800000">
                  <a:off x="2284" y="775"/>
                  <a:ext cx="1294" cy="1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255 w 21600"/>
                    <a:gd name="T13" fmla="*/ 3240 h 21600"/>
                    <a:gd name="T14" fmla="*/ 18345 w 21600"/>
                    <a:gd name="T15" fmla="*/ 18360 h 21600"/>
                  </a:gdLst>
                  <a:ahLst/>
                  <a:cxnLst>
                    <a:cxn ang="T8">
                      <a:pos x="T0" y="T1"/>
                    </a:cxn>
                    <a:cxn ang="T9">
                      <a:pos x="T2" y="T3"/>
                    </a:cxn>
                    <a:cxn ang="T10">
                      <a:pos x="T4" y="T5"/>
                    </a:cxn>
                    <a:cxn ang="T11">
                      <a:pos x="T6" y="T7"/>
                    </a:cxn>
                  </a:cxnLst>
                  <a:rect l="T12" t="T13" r="T14" b="T15"/>
                  <a:pathLst>
                    <a:path w="21600" h="21600">
                      <a:moveTo>
                        <a:pt x="0" y="0"/>
                      </a:moveTo>
                      <a:lnTo>
                        <a:pt x="2898" y="21600"/>
                      </a:lnTo>
                      <a:lnTo>
                        <a:pt x="18702" y="21600"/>
                      </a:lnTo>
                      <a:lnTo>
                        <a:pt x="21600" y="0"/>
                      </a:lnTo>
                      <a:lnTo>
                        <a:pt x="0" y="0"/>
                      </a:lnTo>
                      <a:close/>
                    </a:path>
                  </a:pathLst>
                </a:custGeom>
                <a:gradFill rotWithShape="1">
                  <a:gsLst>
                    <a:gs pos="0">
                      <a:srgbClr val="008000"/>
                    </a:gs>
                    <a:gs pos="100000">
                      <a:srgbClr val="0000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5" name="AutoShape 10"/>
                <p:cNvSpPr>
                  <a:spLocks noChangeArrowheads="1"/>
                </p:cNvSpPr>
                <p:nvPr/>
              </p:nvSpPr>
              <p:spPr bwMode="auto">
                <a:xfrm rot="10800000">
                  <a:off x="2173" y="966"/>
                  <a:ext cx="1508" cy="6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292 w 21600"/>
                    <a:gd name="T13" fmla="*/ 2224 h 21600"/>
                    <a:gd name="T14" fmla="*/ 19308 w 21600"/>
                    <a:gd name="T15" fmla="*/ 19376 h 21600"/>
                  </a:gdLst>
                  <a:ahLst/>
                  <a:cxnLst>
                    <a:cxn ang="T8">
                      <a:pos x="T0" y="T1"/>
                    </a:cxn>
                    <a:cxn ang="T9">
                      <a:pos x="T2" y="T3"/>
                    </a:cxn>
                    <a:cxn ang="T10">
                      <a:pos x="T4" y="T5"/>
                    </a:cxn>
                    <a:cxn ang="T11">
                      <a:pos x="T6" y="T7"/>
                    </a:cxn>
                  </a:cxnLst>
                  <a:rect l="T12" t="T13" r="T14" b="T15"/>
                  <a:pathLst>
                    <a:path w="21600" h="21600">
                      <a:moveTo>
                        <a:pt x="0" y="0"/>
                      </a:moveTo>
                      <a:lnTo>
                        <a:pt x="990" y="21600"/>
                      </a:lnTo>
                      <a:lnTo>
                        <a:pt x="20610" y="21600"/>
                      </a:lnTo>
                      <a:lnTo>
                        <a:pt x="21600" y="0"/>
                      </a:lnTo>
                      <a:lnTo>
                        <a:pt x="0" y="0"/>
                      </a:lnTo>
                      <a:close/>
                    </a:path>
                  </a:pathLst>
                </a:custGeom>
                <a:gradFill rotWithShape="1">
                  <a:gsLst>
                    <a:gs pos="0">
                      <a:srgbClr val="FFFF00"/>
                    </a:gs>
                    <a:gs pos="100000">
                      <a:srgbClr val="0080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6" name="AutoShape 11"/>
                <p:cNvSpPr>
                  <a:spLocks noChangeArrowheads="1"/>
                </p:cNvSpPr>
                <p:nvPr/>
              </p:nvSpPr>
              <p:spPr bwMode="auto">
                <a:xfrm rot="10800000">
                  <a:off x="2452" y="637"/>
                  <a:ext cx="953" cy="13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90 w 21600"/>
                    <a:gd name="T13" fmla="*/ 3574 h 21600"/>
                    <a:gd name="T14" fmla="*/ 18110 w 21600"/>
                    <a:gd name="T15" fmla="*/ 18026 h 21600"/>
                  </a:gdLst>
                  <a:ahLst/>
                  <a:cxnLst>
                    <a:cxn ang="T8">
                      <a:pos x="T0" y="T1"/>
                    </a:cxn>
                    <a:cxn ang="T9">
                      <a:pos x="T2" y="T3"/>
                    </a:cxn>
                    <a:cxn ang="T10">
                      <a:pos x="T4" y="T5"/>
                    </a:cxn>
                    <a:cxn ang="T11">
                      <a:pos x="T6" y="T7"/>
                    </a:cxn>
                  </a:cxnLst>
                  <a:rect l="T12" t="T13" r="T14" b="T15"/>
                  <a:pathLst>
                    <a:path w="21600" h="21600">
                      <a:moveTo>
                        <a:pt x="0" y="0"/>
                      </a:moveTo>
                      <a:lnTo>
                        <a:pt x="3395" y="21600"/>
                      </a:lnTo>
                      <a:lnTo>
                        <a:pt x="18205" y="21600"/>
                      </a:lnTo>
                      <a:lnTo>
                        <a:pt x="21600" y="0"/>
                      </a:lnTo>
                      <a:lnTo>
                        <a:pt x="0" y="0"/>
                      </a:lnTo>
                      <a:close/>
                    </a:path>
                  </a:pathLst>
                </a:custGeom>
                <a:gradFill rotWithShape="1">
                  <a:gsLst>
                    <a:gs pos="0">
                      <a:srgbClr val="0000FF"/>
                    </a:gs>
                    <a:gs pos="100000">
                      <a:srgbClr val="9900CC"/>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7" name="AutoShape 12"/>
                <p:cNvSpPr>
                  <a:spLocks noChangeArrowheads="1"/>
                </p:cNvSpPr>
                <p:nvPr/>
              </p:nvSpPr>
              <p:spPr bwMode="auto">
                <a:xfrm rot="10800000">
                  <a:off x="2759" y="408"/>
                  <a:ext cx="344" cy="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709 w 21600"/>
                    <a:gd name="T13" fmla="*/ 4747 h 21600"/>
                    <a:gd name="T14" fmla="*/ 16891 w 21600"/>
                    <a:gd name="T15" fmla="*/ 16853 h 21600"/>
                  </a:gdLst>
                  <a:ahLst/>
                  <a:cxnLst>
                    <a:cxn ang="T8">
                      <a:pos x="T0" y="T1"/>
                    </a:cxn>
                    <a:cxn ang="T9">
                      <a:pos x="T2" y="T3"/>
                    </a:cxn>
                    <a:cxn ang="T10">
                      <a:pos x="T4" y="T5"/>
                    </a:cxn>
                    <a:cxn ang="T11">
                      <a:pos x="T6" y="T7"/>
                    </a:cxn>
                  </a:cxnLst>
                  <a:rect l="T12" t="T13" r="T14" b="T15"/>
                  <a:pathLst>
                    <a:path w="21600" h="21600">
                      <a:moveTo>
                        <a:pt x="0" y="0"/>
                      </a:moveTo>
                      <a:lnTo>
                        <a:pt x="5834" y="21600"/>
                      </a:lnTo>
                      <a:lnTo>
                        <a:pt x="15766" y="21600"/>
                      </a:lnTo>
                      <a:lnTo>
                        <a:pt x="21600" y="0"/>
                      </a:lnTo>
                      <a:lnTo>
                        <a:pt x="0" y="0"/>
                      </a:lnTo>
                      <a:close/>
                    </a:path>
                  </a:pathLst>
                </a:custGeom>
                <a:gradFill rotWithShape="1">
                  <a:gsLst>
                    <a:gs pos="0">
                      <a:srgbClr val="FF00FF"/>
                    </a:gs>
                    <a:gs pos="100000">
                      <a:schemeClr val="bg1"/>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8" name="AutoShape 13"/>
                <p:cNvSpPr>
                  <a:spLocks noChangeArrowheads="1"/>
                </p:cNvSpPr>
                <p:nvPr/>
              </p:nvSpPr>
              <p:spPr bwMode="auto">
                <a:xfrm rot="10800000">
                  <a:off x="2608" y="497"/>
                  <a:ext cx="646" cy="14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47 w 21600"/>
                    <a:gd name="T13" fmla="*/ 4289 h 21600"/>
                    <a:gd name="T14" fmla="*/ 17253 w 21600"/>
                    <a:gd name="T15" fmla="*/ 17311 h 21600"/>
                  </a:gdLst>
                  <a:ahLst/>
                  <a:cxnLst>
                    <a:cxn ang="T8">
                      <a:pos x="T0" y="T1"/>
                    </a:cxn>
                    <a:cxn ang="T9">
                      <a:pos x="T2" y="T3"/>
                    </a:cxn>
                    <a:cxn ang="T10">
                      <a:pos x="T4" y="T5"/>
                    </a:cxn>
                    <a:cxn ang="T11">
                      <a:pos x="T6" y="T7"/>
                    </a:cxn>
                  </a:cxnLst>
                  <a:rect l="T12" t="T13" r="T14" b="T15"/>
                  <a:pathLst>
                    <a:path w="21600" h="21600">
                      <a:moveTo>
                        <a:pt x="0" y="0"/>
                      </a:moveTo>
                      <a:lnTo>
                        <a:pt x="5113" y="21600"/>
                      </a:lnTo>
                      <a:lnTo>
                        <a:pt x="16487" y="21600"/>
                      </a:lnTo>
                      <a:lnTo>
                        <a:pt x="21600" y="0"/>
                      </a:lnTo>
                      <a:lnTo>
                        <a:pt x="0" y="0"/>
                      </a:lnTo>
                      <a:close/>
                    </a:path>
                  </a:pathLst>
                </a:custGeom>
                <a:gradFill rotWithShape="1">
                  <a:gsLst>
                    <a:gs pos="0">
                      <a:srgbClr val="9900CC"/>
                    </a:gs>
                    <a:gs pos="100000">
                      <a:srgbClr val="FF00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9" name="AutoShape 14"/>
                <p:cNvSpPr>
                  <a:spLocks noChangeArrowheads="1"/>
                </p:cNvSpPr>
                <p:nvPr/>
              </p:nvSpPr>
              <p:spPr bwMode="auto">
                <a:xfrm rot="10800000">
                  <a:off x="2248" y="934"/>
                  <a:ext cx="1370" cy="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097 w 21600"/>
                    <a:gd name="T13" fmla="*/ 1964 h 21600"/>
                    <a:gd name="T14" fmla="*/ 19503 w 21600"/>
                    <a:gd name="T15" fmla="*/ 19636 h 21600"/>
                  </a:gdLst>
                  <a:ahLst/>
                  <a:cxnLst>
                    <a:cxn ang="T8">
                      <a:pos x="T0" y="T1"/>
                    </a:cxn>
                    <a:cxn ang="T9">
                      <a:pos x="T2" y="T3"/>
                    </a:cxn>
                    <a:cxn ang="T10">
                      <a:pos x="T4" y="T5"/>
                    </a:cxn>
                    <a:cxn ang="T11">
                      <a:pos x="T6" y="T7"/>
                    </a:cxn>
                  </a:cxnLst>
                  <a:rect l="T12" t="T13" r="T14" b="T15"/>
                  <a:pathLst>
                    <a:path w="21600" h="21600">
                      <a:moveTo>
                        <a:pt x="0" y="0"/>
                      </a:moveTo>
                      <a:lnTo>
                        <a:pt x="580" y="21600"/>
                      </a:lnTo>
                      <a:lnTo>
                        <a:pt x="21020" y="21600"/>
                      </a:lnTo>
                      <a:lnTo>
                        <a:pt x="21600" y="0"/>
                      </a:lnTo>
                      <a:lnTo>
                        <a:pt x="0" y="0"/>
                      </a:lnTo>
                      <a:close/>
                    </a:path>
                  </a:pathLst>
                </a:custGeom>
                <a:solidFill>
                  <a:srgbClr val="008000"/>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20" name="AutoShape 15"/>
                <p:cNvSpPr>
                  <a:spLocks noChangeArrowheads="1"/>
                </p:cNvSpPr>
                <p:nvPr/>
              </p:nvSpPr>
              <p:spPr bwMode="auto">
                <a:xfrm rot="10800000">
                  <a:off x="2851" y="339"/>
                  <a:ext cx="160" cy="6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155 w 21600"/>
                    <a:gd name="T13" fmla="*/ 7200 h 21600"/>
                    <a:gd name="T14" fmla="*/ 14445 w 21600"/>
                    <a:gd name="T15" fmla="*/ 14400 h 21600"/>
                  </a:gdLst>
                  <a:ahLst/>
                  <a:cxnLst>
                    <a:cxn ang="T8">
                      <a:pos x="T0" y="T1"/>
                    </a:cxn>
                    <a:cxn ang="T9">
                      <a:pos x="T2" y="T3"/>
                    </a:cxn>
                    <a:cxn ang="T10">
                      <a:pos x="T4" y="T5"/>
                    </a:cxn>
                    <a:cxn ang="T11">
                      <a:pos x="T6" y="T7"/>
                    </a:cxn>
                  </a:cxnLst>
                  <a:rect l="T12" t="T13" r="T14" b="T15"/>
                  <a:pathLst>
                    <a:path w="21600" h="21600">
                      <a:moveTo>
                        <a:pt x="0" y="0"/>
                      </a:moveTo>
                      <a:lnTo>
                        <a:pt x="10800" y="21600"/>
                      </a:lnTo>
                      <a:lnTo>
                        <a:pt x="21600" y="0"/>
                      </a:lnTo>
                      <a:lnTo>
                        <a:pt x="0" y="0"/>
                      </a:lnTo>
                      <a:close/>
                    </a:path>
                  </a:pathLst>
                </a:cu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21" name="AutoShape 16"/>
                <p:cNvSpPr>
                  <a:spLocks noChangeArrowheads="1"/>
                </p:cNvSpPr>
                <p:nvPr/>
              </p:nvSpPr>
              <p:spPr bwMode="auto">
                <a:xfrm rot="10800000" flipV="1">
                  <a:off x="2010" y="336"/>
                  <a:ext cx="1840" cy="849"/>
                </a:xfrm>
                <a:prstGeom prst="triangle">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US" altLang="en-US"/>
                </a:p>
              </p:txBody>
            </p:sp>
          </p:grpSp>
          <p:pic>
            <p:nvPicPr>
              <p:cNvPr id="11" name="Picture 17" descr="mountains"/>
              <p:cNvPicPr>
                <a:picLocks noChangeAspect="1" noChangeArrowheads="1"/>
              </p:cNvPicPr>
              <p:nvPr/>
            </p:nvPicPr>
            <p:blipFill>
              <a:blip r:embed="rId4" cstate="print">
                <a:extLst>
                  <a:ext uri="{28A0092B-C50C-407E-A947-70E740481C1C}">
                    <a14:useLocalDpi xmlns:a14="http://schemas.microsoft.com/office/drawing/2010/main" val="0"/>
                  </a:ext>
                </a:extLst>
              </a:blip>
              <a:srcRect b="12183"/>
              <a:stretch>
                <a:fillRect/>
              </a:stretch>
            </p:blipFill>
            <p:spPr bwMode="auto">
              <a:xfrm>
                <a:off x="624" y="432"/>
                <a:ext cx="3970" cy="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24573123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rrowheads="1"/>
          </p:cNvPicPr>
          <p:nvPr/>
        </p:nvPicPr>
        <p:blipFill rotWithShape="1">
          <a:blip r:embed="rId3">
            <a:extLst>
              <a:ext uri="{28A0092B-C50C-407E-A947-70E740481C1C}">
                <a14:useLocalDpi xmlns:a14="http://schemas.microsoft.com/office/drawing/2010/main" val="0"/>
              </a:ext>
            </a:extLst>
          </a:blip>
          <a:srcRect l="9551" t="31648" r="6756" b="2583"/>
          <a:stretch/>
        </p:blipFill>
        <p:spPr bwMode="auto">
          <a:xfrm>
            <a:off x="3354238" y="685800"/>
            <a:ext cx="5586984" cy="484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2" name="Title 1"/>
          <p:cNvSpPr>
            <a:spLocks noGrp="1"/>
          </p:cNvSpPr>
          <p:nvPr>
            <p:ph type="title"/>
          </p:nvPr>
        </p:nvSpPr>
        <p:spPr>
          <a:xfrm>
            <a:off x="-7189" y="0"/>
            <a:ext cx="2971800" cy="2514600"/>
          </a:xfrm>
        </p:spPr>
        <p:txBody>
          <a:bodyPr/>
          <a:lstStyle/>
          <a:p>
            <a:r>
              <a:rPr lang="en-US" sz="4000" b="1" dirty="0" smtClean="0">
                <a:solidFill>
                  <a:srgbClr val="A20000"/>
                </a:solidFill>
              </a:rPr>
              <a:t>Drought Indicator Tool</a:t>
            </a:r>
            <a:endParaRPr sz="4000" b="1" dirty="0">
              <a:solidFill>
                <a:srgbClr val="A20000"/>
              </a:solidFill>
            </a:endParaRPr>
          </a:p>
        </p:txBody>
      </p:sp>
      <p:sp>
        <p:nvSpPr>
          <p:cNvPr id="20483" name="Content Placeholder 4"/>
          <p:cNvSpPr>
            <a:spLocks noGrp="1"/>
          </p:cNvSpPr>
          <p:nvPr>
            <p:ph sz="half" idx="1"/>
          </p:nvPr>
        </p:nvSpPr>
        <p:spPr>
          <a:xfrm>
            <a:off x="76200" y="2971800"/>
            <a:ext cx="2806460" cy="2060275"/>
          </a:xfrm>
        </p:spPr>
        <p:txBody>
          <a:bodyPr/>
          <a:lstStyle/>
          <a:p>
            <a:pPr>
              <a:spcBef>
                <a:spcPts val="1200"/>
              </a:spcBef>
            </a:pPr>
            <a:r>
              <a:rPr lang="en-US" dirty="0"/>
              <a:t>Oct 2010 – Sep 2011</a:t>
            </a:r>
          </a:p>
          <a:p>
            <a:pPr>
              <a:spcBef>
                <a:spcPts val="1200"/>
              </a:spcBef>
            </a:pPr>
            <a:r>
              <a:rPr lang="en-US" dirty="0" smtClean="0"/>
              <a:t>Texas Drought</a:t>
            </a:r>
            <a:endParaRPr lang="en-US" dirty="0"/>
          </a:p>
        </p:txBody>
      </p:sp>
    </p:spTree>
    <p:extLst>
      <p:ext uri="{BB962C8B-B14F-4D97-AF65-F5344CB8AC3E}">
        <p14:creationId xmlns:p14="http://schemas.microsoft.com/office/powerpoint/2010/main" val="10244756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7189" y="0"/>
            <a:ext cx="2971800" cy="2514600"/>
          </a:xfrm>
        </p:spPr>
        <p:txBody>
          <a:bodyPr/>
          <a:lstStyle/>
          <a:p>
            <a:r>
              <a:rPr lang="en-US" sz="4000" b="1" dirty="0" smtClean="0">
                <a:solidFill>
                  <a:srgbClr val="A20000"/>
                </a:solidFill>
              </a:rPr>
              <a:t>Drought Indicator Tool</a:t>
            </a:r>
            <a:endParaRPr sz="4000" b="1" dirty="0">
              <a:solidFill>
                <a:srgbClr val="A20000"/>
              </a:solidFill>
            </a:endParaRPr>
          </a:p>
        </p:txBody>
      </p:sp>
      <p:sp>
        <p:nvSpPr>
          <p:cNvPr id="20483" name="Content Placeholder 4"/>
          <p:cNvSpPr>
            <a:spLocks noGrp="1"/>
          </p:cNvSpPr>
          <p:nvPr>
            <p:ph sz="half" idx="1"/>
          </p:nvPr>
        </p:nvSpPr>
        <p:spPr>
          <a:xfrm>
            <a:off x="152400" y="2514600"/>
            <a:ext cx="2806460" cy="3048000"/>
          </a:xfrm>
        </p:spPr>
        <p:txBody>
          <a:bodyPr/>
          <a:lstStyle/>
          <a:p>
            <a:pPr>
              <a:spcBef>
                <a:spcPts val="1200"/>
              </a:spcBef>
            </a:pPr>
            <a:r>
              <a:rPr lang="en-US" dirty="0"/>
              <a:t>Jan – Dec 2012</a:t>
            </a:r>
          </a:p>
          <a:p>
            <a:pPr>
              <a:spcBef>
                <a:spcPts val="1200"/>
              </a:spcBef>
            </a:pPr>
            <a:r>
              <a:rPr lang="en-US" dirty="0" smtClean="0"/>
              <a:t>Plains/Midwest Drought</a:t>
            </a:r>
          </a:p>
          <a:p>
            <a:pPr>
              <a:spcBef>
                <a:spcPts val="1200"/>
              </a:spcBef>
            </a:pPr>
            <a:r>
              <a:rPr lang="en-US" dirty="0" smtClean="0"/>
              <a:t>Developing drought in SoCal</a:t>
            </a:r>
            <a:endParaRPr lang="en-US" dirty="0"/>
          </a:p>
        </p:txBody>
      </p:sp>
      <p:pic>
        <p:nvPicPr>
          <p:cNvPr id="9218" name="Picture 2"/>
          <p:cNvPicPr>
            <a:picLocks noChangeArrowheads="1"/>
          </p:cNvPicPr>
          <p:nvPr/>
        </p:nvPicPr>
        <p:blipFill rotWithShape="1">
          <a:blip r:embed="rId3">
            <a:extLst>
              <a:ext uri="{28A0092B-C50C-407E-A947-70E740481C1C}">
                <a14:useLocalDpi xmlns:a14="http://schemas.microsoft.com/office/drawing/2010/main" val="0"/>
              </a:ext>
            </a:extLst>
          </a:blip>
          <a:srcRect l="9959" t="31492" r="7349" b="2875"/>
          <a:stretch/>
        </p:blipFill>
        <p:spPr bwMode="auto">
          <a:xfrm>
            <a:off x="3352800" y="685800"/>
            <a:ext cx="5586984" cy="4937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69467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4"/>
          <p:cNvSpPr>
            <a:spLocks noGrp="1"/>
          </p:cNvSpPr>
          <p:nvPr>
            <p:ph sz="half" idx="1"/>
          </p:nvPr>
        </p:nvSpPr>
        <p:spPr>
          <a:xfrm>
            <a:off x="533400" y="1371600"/>
            <a:ext cx="8081963" cy="5181600"/>
          </a:xfrm>
        </p:spPr>
        <p:txBody>
          <a:bodyPr/>
          <a:lstStyle/>
          <a:p>
            <a:pPr>
              <a:spcAft>
                <a:spcPts val="1200"/>
              </a:spcAft>
            </a:pPr>
            <a:r>
              <a:rPr lang="en-US" sz="2400" dirty="0" smtClean="0"/>
              <a:t>Introduction to PRISM</a:t>
            </a:r>
          </a:p>
          <a:p>
            <a:pPr lvl="1">
              <a:spcAft>
                <a:spcPts val="1200"/>
              </a:spcAft>
            </a:pPr>
            <a:r>
              <a:rPr lang="en-US" sz="2000" dirty="0" smtClean="0"/>
              <a:t>What does it do?</a:t>
            </a:r>
          </a:p>
          <a:p>
            <a:pPr lvl="1">
              <a:spcAft>
                <a:spcPts val="1200"/>
              </a:spcAft>
            </a:pPr>
            <a:r>
              <a:rPr lang="en-US" sz="2000" dirty="0" smtClean="0"/>
              <a:t>How does it work?</a:t>
            </a:r>
          </a:p>
          <a:p>
            <a:pPr lvl="1">
              <a:spcAft>
                <a:spcPts val="1200"/>
              </a:spcAft>
            </a:pPr>
            <a:r>
              <a:rPr lang="en-US" sz="2000" dirty="0" smtClean="0"/>
              <a:t>Who uses it?</a:t>
            </a:r>
          </a:p>
          <a:p>
            <a:pPr>
              <a:spcAft>
                <a:spcPts val="1200"/>
              </a:spcAft>
            </a:pPr>
            <a:r>
              <a:rPr lang="en-US" sz="2400" dirty="0" smtClean="0"/>
              <a:t>Overview of the PRISM/RMA web portal for loss adjusters</a:t>
            </a:r>
          </a:p>
          <a:p>
            <a:pPr lvl="1">
              <a:spcAft>
                <a:spcPts val="1200"/>
              </a:spcAft>
            </a:pPr>
            <a:r>
              <a:rPr lang="en-US" sz="2000" dirty="0" smtClean="0"/>
              <a:t>What kinds of information do adjusters have access to?</a:t>
            </a:r>
          </a:p>
          <a:p>
            <a:pPr lvl="1">
              <a:spcAft>
                <a:spcPts val="1200"/>
              </a:spcAft>
            </a:pPr>
            <a:r>
              <a:rPr lang="en-US" sz="2000" dirty="0" smtClean="0"/>
              <a:t>What tools are provided to access it?</a:t>
            </a:r>
          </a:p>
          <a:p>
            <a:pPr lvl="1">
              <a:spcAft>
                <a:spcPts val="1200"/>
              </a:spcAft>
            </a:pPr>
            <a:r>
              <a:rPr lang="en-US" sz="2000" dirty="0" smtClean="0"/>
              <a:t>What kinds of documentation do they generate?</a:t>
            </a:r>
          </a:p>
          <a:p>
            <a:pPr algn="ctr">
              <a:spcAft>
                <a:spcPts val="1200"/>
              </a:spcAft>
              <a:buFont typeface="Arial" charset="0"/>
              <a:buNone/>
            </a:pPr>
            <a:endParaRPr lang="en-US" b="1" dirty="0" smtClean="0">
              <a:solidFill>
                <a:srgbClr val="0070C0"/>
              </a:solidFill>
            </a:endParaRPr>
          </a:p>
        </p:txBody>
      </p:sp>
      <p:sp>
        <p:nvSpPr>
          <p:cNvPr id="2" name="Title 1"/>
          <p:cNvSpPr>
            <a:spLocks noGrp="1"/>
          </p:cNvSpPr>
          <p:nvPr>
            <p:ph type="title"/>
          </p:nvPr>
        </p:nvSpPr>
        <p:spPr/>
        <p:txBody>
          <a:bodyPr/>
          <a:lstStyle/>
          <a:p>
            <a:r>
              <a:rPr lang="en-US" sz="3600" b="1" dirty="0" smtClean="0">
                <a:solidFill>
                  <a:srgbClr val="A20000"/>
                </a:solidFill>
              </a:rPr>
              <a:t>Outline</a:t>
            </a:r>
            <a:endParaRPr lang="en-US" dirty="0"/>
          </a:p>
        </p:txBody>
      </p:sp>
      <p:grpSp>
        <p:nvGrpSpPr>
          <p:cNvPr id="4" name="Group 3"/>
          <p:cNvGrpSpPr/>
          <p:nvPr/>
        </p:nvGrpSpPr>
        <p:grpSpPr>
          <a:xfrm>
            <a:off x="7789626" y="6088092"/>
            <a:ext cx="1261241" cy="702726"/>
            <a:chOff x="2057400" y="4813760"/>
            <a:chExt cx="1964267" cy="990600"/>
          </a:xfrm>
        </p:grpSpPr>
        <p:sp>
          <p:nvSpPr>
            <p:cNvPr id="5" name="Rounded Rectangle 4"/>
            <p:cNvSpPr/>
            <p:nvPr/>
          </p:nvSpPr>
          <p:spPr>
            <a:xfrm>
              <a:off x="2057400" y="4813760"/>
              <a:ext cx="1964267" cy="9906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pic>
          <p:nvPicPr>
            <p:cNvPr id="6" name="Picture 5" descr="OSU-logo-vert.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2867" y="4913774"/>
              <a:ext cx="67733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3"/>
            <p:cNvGrpSpPr>
              <a:grpSpLocks/>
            </p:cNvGrpSpPr>
            <p:nvPr/>
          </p:nvGrpSpPr>
          <p:grpSpPr bwMode="auto">
            <a:xfrm>
              <a:off x="2802467" y="4901073"/>
              <a:ext cx="1219200" cy="762000"/>
              <a:chOff x="624" y="432"/>
              <a:chExt cx="3970" cy="1488"/>
            </a:xfrm>
          </p:grpSpPr>
          <p:sp>
            <p:nvSpPr>
              <p:cNvPr id="8" name="WordArt 4"/>
              <p:cNvSpPr>
                <a:spLocks noChangeArrowheads="1" noChangeShapeType="1" noTextEdit="1"/>
              </p:cNvSpPr>
              <p:nvPr/>
            </p:nvSpPr>
            <p:spPr bwMode="auto">
              <a:xfrm>
                <a:off x="2836" y="1776"/>
                <a:ext cx="960" cy="144"/>
              </a:xfrm>
              <a:prstGeom prst="rect">
                <a:avLst/>
              </a:prstGeom>
            </p:spPr>
            <p:txBody>
              <a:bodyPr wrap="none" fromWordArt="1">
                <a:prstTxWarp prst="textPlain">
                  <a:avLst>
                    <a:gd name="adj" fmla="val 50000"/>
                  </a:avLst>
                </a:prstTxWarp>
              </a:bodyPr>
              <a:lstStyle/>
              <a:p>
                <a:pPr algn="ctr"/>
                <a:r>
                  <a:rPr lang="en-US" sz="2400" kern="10" spc="2400" normalizeH="1">
                    <a:ln w="15875">
                      <a:solidFill>
                        <a:schemeClr val="tx1"/>
                      </a:solidFill>
                      <a:round/>
                      <a:headEnd/>
                      <a:tailEnd/>
                    </a:ln>
                    <a:solidFill>
                      <a:schemeClr val="bg1"/>
                    </a:solidFill>
                    <a:latin typeface="Book Antiqua"/>
                  </a:rPr>
                  <a:t>GROUP</a:t>
                </a:r>
              </a:p>
            </p:txBody>
          </p:sp>
          <p:sp>
            <p:nvSpPr>
              <p:cNvPr id="9" name="WordArt 5"/>
              <p:cNvSpPr>
                <a:spLocks noChangeArrowheads="1" noChangeShapeType="1" noTextEdit="1"/>
              </p:cNvSpPr>
              <p:nvPr/>
            </p:nvSpPr>
            <p:spPr bwMode="auto">
              <a:xfrm>
                <a:off x="1218" y="1405"/>
                <a:ext cx="3035" cy="344"/>
              </a:xfrm>
              <a:prstGeom prst="rect">
                <a:avLst/>
              </a:prstGeom>
              <a:extLst>
                <a:ext uri="{909E8E84-426E-40DD-AFC4-6F175D3DCCD1}">
                  <a14:hiddenFill xmlns:a14="http://schemas.microsoft.com/office/drawing/2010/main">
                    <a:solidFill>
                      <a:srgbClr val="FFFFFF"/>
                    </a:solidFill>
                  </a14:hiddenFill>
                </a:ext>
              </a:extLst>
            </p:spPr>
            <p:txBody>
              <a:bodyPr wrap="none" fromWordArt="1">
                <a:prstTxWarp prst="textFadeUp">
                  <a:avLst>
                    <a:gd name="adj" fmla="val 0"/>
                  </a:avLst>
                </a:prstTxWarp>
              </a:bodyPr>
              <a:lstStyle/>
              <a:p>
                <a:pPr algn="ctr"/>
                <a:r>
                  <a:rPr lang="en-US" sz="3600" kern="10" dirty="0">
                    <a:ln w="19050">
                      <a:solidFill>
                        <a:schemeClr val="tx1"/>
                      </a:solidFill>
                      <a:round/>
                      <a:headEnd/>
                      <a:tailEnd/>
                    </a:ln>
                    <a:noFill/>
                    <a:latin typeface="Impact"/>
                  </a:rPr>
                  <a:t>PRISM</a:t>
                </a:r>
              </a:p>
            </p:txBody>
          </p:sp>
          <p:grpSp>
            <p:nvGrpSpPr>
              <p:cNvPr id="10" name="Group 6"/>
              <p:cNvGrpSpPr>
                <a:grpSpLocks/>
              </p:cNvGrpSpPr>
              <p:nvPr/>
            </p:nvGrpSpPr>
            <p:grpSpPr bwMode="auto">
              <a:xfrm>
                <a:off x="1916" y="528"/>
                <a:ext cx="1843" cy="849"/>
                <a:chOff x="2008" y="336"/>
                <a:chExt cx="1843" cy="849"/>
              </a:xfrm>
            </p:grpSpPr>
            <p:sp>
              <p:nvSpPr>
                <p:cNvPr id="12" name="AutoShape 7"/>
                <p:cNvSpPr>
                  <a:spLocks noChangeArrowheads="1"/>
                </p:cNvSpPr>
                <p:nvPr/>
              </p:nvSpPr>
              <p:spPr bwMode="auto">
                <a:xfrm rot="10800000">
                  <a:off x="2008" y="1097"/>
                  <a:ext cx="1843" cy="8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79 w 21600"/>
                    <a:gd name="T13" fmla="*/ 2483 h 21600"/>
                    <a:gd name="T14" fmla="*/ 19221 w 21600"/>
                    <a:gd name="T15" fmla="*/ 19117 h 21600"/>
                  </a:gdLst>
                  <a:ahLst/>
                  <a:cxnLst>
                    <a:cxn ang="T8">
                      <a:pos x="T0" y="T1"/>
                    </a:cxn>
                    <a:cxn ang="T9">
                      <a:pos x="T2" y="T3"/>
                    </a:cxn>
                    <a:cxn ang="T10">
                      <a:pos x="T4" y="T5"/>
                    </a:cxn>
                    <a:cxn ang="T11">
                      <a:pos x="T6" y="T7"/>
                    </a:cxn>
                  </a:cxnLst>
                  <a:rect l="T12" t="T13" r="T14" b="T15"/>
                  <a:pathLst>
                    <a:path w="21600" h="21600">
                      <a:moveTo>
                        <a:pt x="0" y="0"/>
                      </a:moveTo>
                      <a:lnTo>
                        <a:pt x="1148" y="21600"/>
                      </a:lnTo>
                      <a:lnTo>
                        <a:pt x="20452" y="21600"/>
                      </a:lnTo>
                      <a:lnTo>
                        <a:pt x="21600" y="0"/>
                      </a:lnTo>
                      <a:lnTo>
                        <a:pt x="0" y="0"/>
                      </a:lnTo>
                      <a:close/>
                    </a:path>
                  </a:pathLst>
                </a:custGeom>
                <a:gradFill rotWithShape="1">
                  <a:gsLst>
                    <a:gs pos="0">
                      <a:srgbClr val="F40000"/>
                    </a:gs>
                    <a:gs pos="100000">
                      <a:srgbClr val="FF66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3" name="AutoShape 8"/>
                <p:cNvSpPr>
                  <a:spLocks noChangeArrowheads="1"/>
                </p:cNvSpPr>
                <p:nvPr/>
              </p:nvSpPr>
              <p:spPr bwMode="auto">
                <a:xfrm rot="10800000">
                  <a:off x="2105" y="1033"/>
                  <a:ext cx="1649" cy="6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240 w 21600"/>
                    <a:gd name="T13" fmla="*/ 2326 h 21600"/>
                    <a:gd name="T14" fmla="*/ 19360 w 21600"/>
                    <a:gd name="T15" fmla="*/ 19274 h 21600"/>
                  </a:gdLst>
                  <a:ahLst/>
                  <a:cxnLst>
                    <a:cxn ang="T8">
                      <a:pos x="T0" y="T1"/>
                    </a:cxn>
                    <a:cxn ang="T9">
                      <a:pos x="T2" y="T3"/>
                    </a:cxn>
                    <a:cxn ang="T10">
                      <a:pos x="T4" y="T5"/>
                    </a:cxn>
                    <a:cxn ang="T11">
                      <a:pos x="T6" y="T7"/>
                    </a:cxn>
                  </a:cxnLst>
                  <a:rect l="T12" t="T13" r="T14" b="T15"/>
                  <a:pathLst>
                    <a:path w="21600" h="21600">
                      <a:moveTo>
                        <a:pt x="0" y="0"/>
                      </a:moveTo>
                      <a:lnTo>
                        <a:pt x="879" y="21600"/>
                      </a:lnTo>
                      <a:lnTo>
                        <a:pt x="20721" y="21600"/>
                      </a:lnTo>
                      <a:lnTo>
                        <a:pt x="21600" y="0"/>
                      </a:lnTo>
                      <a:lnTo>
                        <a:pt x="0" y="0"/>
                      </a:lnTo>
                      <a:close/>
                    </a:path>
                  </a:pathLst>
                </a:custGeom>
                <a:gradFill rotWithShape="1">
                  <a:gsLst>
                    <a:gs pos="0">
                      <a:srgbClr val="FF6600"/>
                    </a:gs>
                    <a:gs pos="100000">
                      <a:srgbClr val="FFFF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4" name="AutoShape 9"/>
                <p:cNvSpPr>
                  <a:spLocks noChangeArrowheads="1"/>
                </p:cNvSpPr>
                <p:nvPr/>
              </p:nvSpPr>
              <p:spPr bwMode="auto">
                <a:xfrm rot="10800000">
                  <a:off x="2284" y="775"/>
                  <a:ext cx="1294" cy="1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255 w 21600"/>
                    <a:gd name="T13" fmla="*/ 3240 h 21600"/>
                    <a:gd name="T14" fmla="*/ 18345 w 21600"/>
                    <a:gd name="T15" fmla="*/ 18360 h 21600"/>
                  </a:gdLst>
                  <a:ahLst/>
                  <a:cxnLst>
                    <a:cxn ang="T8">
                      <a:pos x="T0" y="T1"/>
                    </a:cxn>
                    <a:cxn ang="T9">
                      <a:pos x="T2" y="T3"/>
                    </a:cxn>
                    <a:cxn ang="T10">
                      <a:pos x="T4" y="T5"/>
                    </a:cxn>
                    <a:cxn ang="T11">
                      <a:pos x="T6" y="T7"/>
                    </a:cxn>
                  </a:cxnLst>
                  <a:rect l="T12" t="T13" r="T14" b="T15"/>
                  <a:pathLst>
                    <a:path w="21600" h="21600">
                      <a:moveTo>
                        <a:pt x="0" y="0"/>
                      </a:moveTo>
                      <a:lnTo>
                        <a:pt x="2898" y="21600"/>
                      </a:lnTo>
                      <a:lnTo>
                        <a:pt x="18702" y="21600"/>
                      </a:lnTo>
                      <a:lnTo>
                        <a:pt x="21600" y="0"/>
                      </a:lnTo>
                      <a:lnTo>
                        <a:pt x="0" y="0"/>
                      </a:lnTo>
                      <a:close/>
                    </a:path>
                  </a:pathLst>
                </a:custGeom>
                <a:gradFill rotWithShape="1">
                  <a:gsLst>
                    <a:gs pos="0">
                      <a:srgbClr val="008000"/>
                    </a:gs>
                    <a:gs pos="100000">
                      <a:srgbClr val="0000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5" name="AutoShape 10"/>
                <p:cNvSpPr>
                  <a:spLocks noChangeArrowheads="1"/>
                </p:cNvSpPr>
                <p:nvPr/>
              </p:nvSpPr>
              <p:spPr bwMode="auto">
                <a:xfrm rot="10800000">
                  <a:off x="2173" y="966"/>
                  <a:ext cx="1508" cy="6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292 w 21600"/>
                    <a:gd name="T13" fmla="*/ 2224 h 21600"/>
                    <a:gd name="T14" fmla="*/ 19308 w 21600"/>
                    <a:gd name="T15" fmla="*/ 19376 h 21600"/>
                  </a:gdLst>
                  <a:ahLst/>
                  <a:cxnLst>
                    <a:cxn ang="T8">
                      <a:pos x="T0" y="T1"/>
                    </a:cxn>
                    <a:cxn ang="T9">
                      <a:pos x="T2" y="T3"/>
                    </a:cxn>
                    <a:cxn ang="T10">
                      <a:pos x="T4" y="T5"/>
                    </a:cxn>
                    <a:cxn ang="T11">
                      <a:pos x="T6" y="T7"/>
                    </a:cxn>
                  </a:cxnLst>
                  <a:rect l="T12" t="T13" r="T14" b="T15"/>
                  <a:pathLst>
                    <a:path w="21600" h="21600">
                      <a:moveTo>
                        <a:pt x="0" y="0"/>
                      </a:moveTo>
                      <a:lnTo>
                        <a:pt x="990" y="21600"/>
                      </a:lnTo>
                      <a:lnTo>
                        <a:pt x="20610" y="21600"/>
                      </a:lnTo>
                      <a:lnTo>
                        <a:pt x="21600" y="0"/>
                      </a:lnTo>
                      <a:lnTo>
                        <a:pt x="0" y="0"/>
                      </a:lnTo>
                      <a:close/>
                    </a:path>
                  </a:pathLst>
                </a:custGeom>
                <a:gradFill rotWithShape="1">
                  <a:gsLst>
                    <a:gs pos="0">
                      <a:srgbClr val="FFFF00"/>
                    </a:gs>
                    <a:gs pos="100000">
                      <a:srgbClr val="0080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6" name="AutoShape 11"/>
                <p:cNvSpPr>
                  <a:spLocks noChangeArrowheads="1"/>
                </p:cNvSpPr>
                <p:nvPr/>
              </p:nvSpPr>
              <p:spPr bwMode="auto">
                <a:xfrm rot="10800000">
                  <a:off x="2452" y="637"/>
                  <a:ext cx="953" cy="13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90 w 21600"/>
                    <a:gd name="T13" fmla="*/ 3574 h 21600"/>
                    <a:gd name="T14" fmla="*/ 18110 w 21600"/>
                    <a:gd name="T15" fmla="*/ 18026 h 21600"/>
                  </a:gdLst>
                  <a:ahLst/>
                  <a:cxnLst>
                    <a:cxn ang="T8">
                      <a:pos x="T0" y="T1"/>
                    </a:cxn>
                    <a:cxn ang="T9">
                      <a:pos x="T2" y="T3"/>
                    </a:cxn>
                    <a:cxn ang="T10">
                      <a:pos x="T4" y="T5"/>
                    </a:cxn>
                    <a:cxn ang="T11">
                      <a:pos x="T6" y="T7"/>
                    </a:cxn>
                  </a:cxnLst>
                  <a:rect l="T12" t="T13" r="T14" b="T15"/>
                  <a:pathLst>
                    <a:path w="21600" h="21600">
                      <a:moveTo>
                        <a:pt x="0" y="0"/>
                      </a:moveTo>
                      <a:lnTo>
                        <a:pt x="3395" y="21600"/>
                      </a:lnTo>
                      <a:lnTo>
                        <a:pt x="18205" y="21600"/>
                      </a:lnTo>
                      <a:lnTo>
                        <a:pt x="21600" y="0"/>
                      </a:lnTo>
                      <a:lnTo>
                        <a:pt x="0" y="0"/>
                      </a:lnTo>
                      <a:close/>
                    </a:path>
                  </a:pathLst>
                </a:custGeom>
                <a:gradFill rotWithShape="1">
                  <a:gsLst>
                    <a:gs pos="0">
                      <a:srgbClr val="0000FF"/>
                    </a:gs>
                    <a:gs pos="100000">
                      <a:srgbClr val="9900CC"/>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7" name="AutoShape 12"/>
                <p:cNvSpPr>
                  <a:spLocks noChangeArrowheads="1"/>
                </p:cNvSpPr>
                <p:nvPr/>
              </p:nvSpPr>
              <p:spPr bwMode="auto">
                <a:xfrm rot="10800000">
                  <a:off x="2759" y="408"/>
                  <a:ext cx="344" cy="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709 w 21600"/>
                    <a:gd name="T13" fmla="*/ 4747 h 21600"/>
                    <a:gd name="T14" fmla="*/ 16891 w 21600"/>
                    <a:gd name="T15" fmla="*/ 16853 h 21600"/>
                  </a:gdLst>
                  <a:ahLst/>
                  <a:cxnLst>
                    <a:cxn ang="T8">
                      <a:pos x="T0" y="T1"/>
                    </a:cxn>
                    <a:cxn ang="T9">
                      <a:pos x="T2" y="T3"/>
                    </a:cxn>
                    <a:cxn ang="T10">
                      <a:pos x="T4" y="T5"/>
                    </a:cxn>
                    <a:cxn ang="T11">
                      <a:pos x="T6" y="T7"/>
                    </a:cxn>
                  </a:cxnLst>
                  <a:rect l="T12" t="T13" r="T14" b="T15"/>
                  <a:pathLst>
                    <a:path w="21600" h="21600">
                      <a:moveTo>
                        <a:pt x="0" y="0"/>
                      </a:moveTo>
                      <a:lnTo>
                        <a:pt x="5834" y="21600"/>
                      </a:lnTo>
                      <a:lnTo>
                        <a:pt x="15766" y="21600"/>
                      </a:lnTo>
                      <a:lnTo>
                        <a:pt x="21600" y="0"/>
                      </a:lnTo>
                      <a:lnTo>
                        <a:pt x="0" y="0"/>
                      </a:lnTo>
                      <a:close/>
                    </a:path>
                  </a:pathLst>
                </a:custGeom>
                <a:gradFill rotWithShape="1">
                  <a:gsLst>
                    <a:gs pos="0">
                      <a:srgbClr val="FF00FF"/>
                    </a:gs>
                    <a:gs pos="100000">
                      <a:schemeClr val="bg1"/>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8" name="AutoShape 13"/>
                <p:cNvSpPr>
                  <a:spLocks noChangeArrowheads="1"/>
                </p:cNvSpPr>
                <p:nvPr/>
              </p:nvSpPr>
              <p:spPr bwMode="auto">
                <a:xfrm rot="10800000">
                  <a:off x="2608" y="497"/>
                  <a:ext cx="646" cy="14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47 w 21600"/>
                    <a:gd name="T13" fmla="*/ 4289 h 21600"/>
                    <a:gd name="T14" fmla="*/ 17253 w 21600"/>
                    <a:gd name="T15" fmla="*/ 17311 h 21600"/>
                  </a:gdLst>
                  <a:ahLst/>
                  <a:cxnLst>
                    <a:cxn ang="T8">
                      <a:pos x="T0" y="T1"/>
                    </a:cxn>
                    <a:cxn ang="T9">
                      <a:pos x="T2" y="T3"/>
                    </a:cxn>
                    <a:cxn ang="T10">
                      <a:pos x="T4" y="T5"/>
                    </a:cxn>
                    <a:cxn ang="T11">
                      <a:pos x="T6" y="T7"/>
                    </a:cxn>
                  </a:cxnLst>
                  <a:rect l="T12" t="T13" r="T14" b="T15"/>
                  <a:pathLst>
                    <a:path w="21600" h="21600">
                      <a:moveTo>
                        <a:pt x="0" y="0"/>
                      </a:moveTo>
                      <a:lnTo>
                        <a:pt x="5113" y="21600"/>
                      </a:lnTo>
                      <a:lnTo>
                        <a:pt x="16487" y="21600"/>
                      </a:lnTo>
                      <a:lnTo>
                        <a:pt x="21600" y="0"/>
                      </a:lnTo>
                      <a:lnTo>
                        <a:pt x="0" y="0"/>
                      </a:lnTo>
                      <a:close/>
                    </a:path>
                  </a:pathLst>
                </a:custGeom>
                <a:gradFill rotWithShape="1">
                  <a:gsLst>
                    <a:gs pos="0">
                      <a:srgbClr val="9900CC"/>
                    </a:gs>
                    <a:gs pos="100000">
                      <a:srgbClr val="FF00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9" name="AutoShape 14"/>
                <p:cNvSpPr>
                  <a:spLocks noChangeArrowheads="1"/>
                </p:cNvSpPr>
                <p:nvPr/>
              </p:nvSpPr>
              <p:spPr bwMode="auto">
                <a:xfrm rot="10800000">
                  <a:off x="2248" y="934"/>
                  <a:ext cx="1370" cy="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097 w 21600"/>
                    <a:gd name="T13" fmla="*/ 1964 h 21600"/>
                    <a:gd name="T14" fmla="*/ 19503 w 21600"/>
                    <a:gd name="T15" fmla="*/ 19636 h 21600"/>
                  </a:gdLst>
                  <a:ahLst/>
                  <a:cxnLst>
                    <a:cxn ang="T8">
                      <a:pos x="T0" y="T1"/>
                    </a:cxn>
                    <a:cxn ang="T9">
                      <a:pos x="T2" y="T3"/>
                    </a:cxn>
                    <a:cxn ang="T10">
                      <a:pos x="T4" y="T5"/>
                    </a:cxn>
                    <a:cxn ang="T11">
                      <a:pos x="T6" y="T7"/>
                    </a:cxn>
                  </a:cxnLst>
                  <a:rect l="T12" t="T13" r="T14" b="T15"/>
                  <a:pathLst>
                    <a:path w="21600" h="21600">
                      <a:moveTo>
                        <a:pt x="0" y="0"/>
                      </a:moveTo>
                      <a:lnTo>
                        <a:pt x="580" y="21600"/>
                      </a:lnTo>
                      <a:lnTo>
                        <a:pt x="21020" y="21600"/>
                      </a:lnTo>
                      <a:lnTo>
                        <a:pt x="21600" y="0"/>
                      </a:lnTo>
                      <a:lnTo>
                        <a:pt x="0" y="0"/>
                      </a:lnTo>
                      <a:close/>
                    </a:path>
                  </a:pathLst>
                </a:custGeom>
                <a:solidFill>
                  <a:srgbClr val="008000"/>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20" name="AutoShape 15"/>
                <p:cNvSpPr>
                  <a:spLocks noChangeArrowheads="1"/>
                </p:cNvSpPr>
                <p:nvPr/>
              </p:nvSpPr>
              <p:spPr bwMode="auto">
                <a:xfrm rot="10800000">
                  <a:off x="2851" y="339"/>
                  <a:ext cx="160" cy="6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155 w 21600"/>
                    <a:gd name="T13" fmla="*/ 7200 h 21600"/>
                    <a:gd name="T14" fmla="*/ 14445 w 21600"/>
                    <a:gd name="T15" fmla="*/ 14400 h 21600"/>
                  </a:gdLst>
                  <a:ahLst/>
                  <a:cxnLst>
                    <a:cxn ang="T8">
                      <a:pos x="T0" y="T1"/>
                    </a:cxn>
                    <a:cxn ang="T9">
                      <a:pos x="T2" y="T3"/>
                    </a:cxn>
                    <a:cxn ang="T10">
                      <a:pos x="T4" y="T5"/>
                    </a:cxn>
                    <a:cxn ang="T11">
                      <a:pos x="T6" y="T7"/>
                    </a:cxn>
                  </a:cxnLst>
                  <a:rect l="T12" t="T13" r="T14" b="T15"/>
                  <a:pathLst>
                    <a:path w="21600" h="21600">
                      <a:moveTo>
                        <a:pt x="0" y="0"/>
                      </a:moveTo>
                      <a:lnTo>
                        <a:pt x="10800" y="21600"/>
                      </a:lnTo>
                      <a:lnTo>
                        <a:pt x="21600" y="0"/>
                      </a:lnTo>
                      <a:lnTo>
                        <a:pt x="0" y="0"/>
                      </a:lnTo>
                      <a:close/>
                    </a:path>
                  </a:pathLst>
                </a:cu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21" name="AutoShape 16"/>
                <p:cNvSpPr>
                  <a:spLocks noChangeArrowheads="1"/>
                </p:cNvSpPr>
                <p:nvPr/>
              </p:nvSpPr>
              <p:spPr bwMode="auto">
                <a:xfrm rot="10800000" flipV="1">
                  <a:off x="2010" y="336"/>
                  <a:ext cx="1840" cy="849"/>
                </a:xfrm>
                <a:prstGeom prst="triangle">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US" altLang="en-US"/>
                </a:p>
              </p:txBody>
            </p:sp>
          </p:grpSp>
          <p:pic>
            <p:nvPicPr>
              <p:cNvPr id="11" name="Picture 17" descr="mountains"/>
              <p:cNvPicPr>
                <a:picLocks noChangeAspect="1" noChangeArrowheads="1"/>
              </p:cNvPicPr>
              <p:nvPr/>
            </p:nvPicPr>
            <p:blipFill>
              <a:blip r:embed="rId3" cstate="print">
                <a:extLst>
                  <a:ext uri="{28A0092B-C50C-407E-A947-70E740481C1C}">
                    <a14:useLocalDpi xmlns:a14="http://schemas.microsoft.com/office/drawing/2010/main" val="0"/>
                  </a:ext>
                </a:extLst>
              </a:blip>
              <a:srcRect b="12183"/>
              <a:stretch>
                <a:fillRect/>
              </a:stretch>
            </p:blipFill>
            <p:spPr bwMode="auto">
              <a:xfrm>
                <a:off x="624" y="432"/>
                <a:ext cx="3970" cy="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12685147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7189" y="0"/>
            <a:ext cx="2971800" cy="2514600"/>
          </a:xfrm>
        </p:spPr>
        <p:txBody>
          <a:bodyPr/>
          <a:lstStyle/>
          <a:p>
            <a:r>
              <a:rPr lang="en-US" sz="4000" b="1" dirty="0" smtClean="0">
                <a:solidFill>
                  <a:srgbClr val="A20000"/>
                </a:solidFill>
              </a:rPr>
              <a:t>Drought Indicator Tool</a:t>
            </a:r>
            <a:endParaRPr sz="4000" b="1" dirty="0">
              <a:solidFill>
                <a:srgbClr val="A20000"/>
              </a:solidFill>
            </a:endParaRPr>
          </a:p>
        </p:txBody>
      </p:sp>
      <p:sp>
        <p:nvSpPr>
          <p:cNvPr id="20483" name="Content Placeholder 4"/>
          <p:cNvSpPr>
            <a:spLocks noGrp="1"/>
          </p:cNvSpPr>
          <p:nvPr>
            <p:ph sz="half" idx="1"/>
          </p:nvPr>
        </p:nvSpPr>
        <p:spPr>
          <a:xfrm>
            <a:off x="76200" y="2971800"/>
            <a:ext cx="2806460" cy="2590800"/>
          </a:xfrm>
        </p:spPr>
        <p:txBody>
          <a:bodyPr/>
          <a:lstStyle/>
          <a:p>
            <a:pPr>
              <a:spcBef>
                <a:spcPts val="1200"/>
              </a:spcBef>
            </a:pPr>
            <a:r>
              <a:rPr lang="en-US" dirty="0"/>
              <a:t>Dec 2013 – Nov 2014</a:t>
            </a:r>
          </a:p>
          <a:p>
            <a:pPr>
              <a:spcBef>
                <a:spcPts val="1200"/>
              </a:spcBef>
            </a:pPr>
            <a:r>
              <a:rPr lang="en-US" dirty="0" smtClean="0"/>
              <a:t>California Drought, drying in plains</a:t>
            </a:r>
            <a:endParaRPr lang="en-US" dirty="0"/>
          </a:p>
        </p:txBody>
      </p:sp>
      <p:pic>
        <p:nvPicPr>
          <p:cNvPr id="10242" name="Picture 2"/>
          <p:cNvPicPr>
            <a:picLocks noChangeArrowheads="1"/>
          </p:cNvPicPr>
          <p:nvPr/>
        </p:nvPicPr>
        <p:blipFill rotWithShape="1">
          <a:blip r:embed="rId3">
            <a:extLst>
              <a:ext uri="{28A0092B-C50C-407E-A947-70E740481C1C}">
                <a14:useLocalDpi xmlns:a14="http://schemas.microsoft.com/office/drawing/2010/main" val="0"/>
              </a:ext>
            </a:extLst>
          </a:blip>
          <a:srcRect l="10110" t="31739" r="7048" b="3033"/>
          <a:stretch/>
        </p:blipFill>
        <p:spPr bwMode="auto">
          <a:xfrm>
            <a:off x="3352800" y="685800"/>
            <a:ext cx="5586984" cy="4937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31349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7189" y="0"/>
            <a:ext cx="2971800" cy="2514600"/>
          </a:xfrm>
        </p:spPr>
        <p:txBody>
          <a:bodyPr/>
          <a:lstStyle/>
          <a:p>
            <a:r>
              <a:rPr lang="en-US" sz="4000" b="1" dirty="0" smtClean="0">
                <a:solidFill>
                  <a:srgbClr val="A20000"/>
                </a:solidFill>
              </a:rPr>
              <a:t>Drought Indicator Tool</a:t>
            </a:r>
            <a:endParaRPr sz="4000" b="1" dirty="0">
              <a:solidFill>
                <a:srgbClr val="A20000"/>
              </a:solidFill>
            </a:endParaRPr>
          </a:p>
        </p:txBody>
      </p:sp>
      <p:sp>
        <p:nvSpPr>
          <p:cNvPr id="20483" name="Content Placeholder 4"/>
          <p:cNvSpPr>
            <a:spLocks noGrp="1"/>
          </p:cNvSpPr>
          <p:nvPr>
            <p:ph sz="half" idx="1"/>
          </p:nvPr>
        </p:nvSpPr>
        <p:spPr>
          <a:xfrm>
            <a:off x="76200" y="2971800"/>
            <a:ext cx="2806460" cy="2667000"/>
          </a:xfrm>
        </p:spPr>
        <p:txBody>
          <a:bodyPr/>
          <a:lstStyle/>
          <a:p>
            <a:pPr>
              <a:spcBef>
                <a:spcPts val="1200"/>
              </a:spcBef>
            </a:pPr>
            <a:r>
              <a:rPr lang="en-US" dirty="0"/>
              <a:t>Feb 2014 – Apr 2015</a:t>
            </a:r>
          </a:p>
          <a:p>
            <a:pPr>
              <a:spcBef>
                <a:spcPts val="1200"/>
              </a:spcBef>
            </a:pPr>
            <a:r>
              <a:rPr lang="en-US" dirty="0" smtClean="0"/>
              <a:t>Continued dry in CA and plains</a:t>
            </a:r>
            <a:endParaRPr lang="en-US" dirty="0"/>
          </a:p>
        </p:txBody>
      </p:sp>
      <p:pic>
        <p:nvPicPr>
          <p:cNvPr id="307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685800"/>
            <a:ext cx="5586984" cy="4937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45775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7189" y="0"/>
            <a:ext cx="2971800" cy="2514600"/>
          </a:xfrm>
        </p:spPr>
        <p:txBody>
          <a:bodyPr/>
          <a:lstStyle/>
          <a:p>
            <a:r>
              <a:rPr lang="en-US" sz="4000" b="1" dirty="0" smtClean="0">
                <a:solidFill>
                  <a:srgbClr val="A20000"/>
                </a:solidFill>
              </a:rPr>
              <a:t>Drought Indicator Tool</a:t>
            </a:r>
            <a:endParaRPr sz="4000" b="1" dirty="0">
              <a:solidFill>
                <a:srgbClr val="A20000"/>
              </a:solidFill>
            </a:endParaRPr>
          </a:p>
        </p:txBody>
      </p:sp>
      <p:sp>
        <p:nvSpPr>
          <p:cNvPr id="20483" name="Content Placeholder 4"/>
          <p:cNvSpPr>
            <a:spLocks noGrp="1"/>
          </p:cNvSpPr>
          <p:nvPr>
            <p:ph sz="half" idx="1"/>
          </p:nvPr>
        </p:nvSpPr>
        <p:spPr>
          <a:xfrm>
            <a:off x="76200" y="2362200"/>
            <a:ext cx="2806460" cy="3352800"/>
          </a:xfrm>
        </p:spPr>
        <p:txBody>
          <a:bodyPr/>
          <a:lstStyle/>
          <a:p>
            <a:pPr>
              <a:spcBef>
                <a:spcPts val="1200"/>
              </a:spcBef>
            </a:pPr>
            <a:r>
              <a:rPr lang="en-US" dirty="0"/>
              <a:t>Feb 2014 – </a:t>
            </a:r>
            <a:r>
              <a:rPr lang="en-US" dirty="0" smtClean="0"/>
              <a:t>May </a:t>
            </a:r>
            <a:r>
              <a:rPr lang="en-US" dirty="0"/>
              <a:t>2015</a:t>
            </a:r>
          </a:p>
          <a:p>
            <a:pPr>
              <a:spcBef>
                <a:spcPts val="1200"/>
              </a:spcBef>
            </a:pPr>
            <a:r>
              <a:rPr lang="en-US" dirty="0" smtClean="0"/>
              <a:t>Extremely wet May</a:t>
            </a:r>
          </a:p>
          <a:p>
            <a:pPr>
              <a:spcBef>
                <a:spcPts val="1200"/>
              </a:spcBef>
            </a:pPr>
            <a:r>
              <a:rPr lang="en-US" dirty="0" smtClean="0"/>
              <a:t>Drought broken! Except in California</a:t>
            </a:r>
            <a:endParaRPr lang="en-US" dirty="0"/>
          </a:p>
        </p:txBody>
      </p:sp>
      <p:pic>
        <p:nvPicPr>
          <p:cNvPr id="4099"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685800"/>
            <a:ext cx="5586984" cy="4937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53776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383846" y="381000"/>
            <a:ext cx="2971800" cy="868363"/>
          </a:xfrm>
        </p:spPr>
        <p:txBody>
          <a:bodyPr/>
          <a:lstStyle/>
          <a:p>
            <a:r>
              <a:rPr lang="en-US" sz="4000" b="1" dirty="0" smtClean="0">
                <a:solidFill>
                  <a:srgbClr val="A20000"/>
                </a:solidFill>
              </a:rPr>
              <a:t>Map Server</a:t>
            </a:r>
            <a:endParaRPr sz="4000" b="1" dirty="0">
              <a:solidFill>
                <a:srgbClr val="0070C0"/>
              </a:solidFill>
            </a:endParaRPr>
          </a:p>
        </p:txBody>
      </p:sp>
      <p:sp>
        <p:nvSpPr>
          <p:cNvPr id="2" name="TextBox 1"/>
          <p:cNvSpPr txBox="1"/>
          <p:nvPr/>
        </p:nvSpPr>
        <p:spPr>
          <a:xfrm>
            <a:off x="5638800" y="1371600"/>
            <a:ext cx="3147060" cy="5078313"/>
          </a:xfrm>
          <a:prstGeom prst="rect">
            <a:avLst/>
          </a:prstGeom>
          <a:noFill/>
        </p:spPr>
        <p:txBody>
          <a:bodyPr wrap="square" rtlCol="0">
            <a:spAutoFit/>
          </a:bodyPr>
          <a:lstStyle/>
          <a:p>
            <a:endParaRPr lang="en-US" dirty="0"/>
          </a:p>
          <a:p>
            <a:r>
              <a:rPr lang="en-US" dirty="0" smtClean="0"/>
              <a:t>Map server allows user to locate a field four different ways: </a:t>
            </a:r>
          </a:p>
          <a:p>
            <a:endParaRPr lang="en-US" dirty="0" smtClean="0"/>
          </a:p>
          <a:p>
            <a:pPr marL="285750" indent="-285750">
              <a:buFont typeface="Arial" panose="020B0604020202020204" pitchFamily="34" charset="0"/>
              <a:buChar char="•"/>
            </a:pPr>
            <a:r>
              <a:rPr lang="en-US" dirty="0" smtClean="0"/>
              <a:t>CLU </a:t>
            </a:r>
          </a:p>
          <a:p>
            <a:r>
              <a:rPr lang="en-US" dirty="0" smtClean="0"/>
              <a:t>(FSA common land unit)</a:t>
            </a:r>
          </a:p>
          <a:p>
            <a:pPr marL="285750" indent="-285750">
              <a:buFont typeface="Arial" panose="020B0604020202020204" pitchFamily="34" charset="0"/>
              <a:buChar char="•"/>
            </a:pPr>
            <a:r>
              <a:rPr lang="en-US" dirty="0" smtClean="0"/>
              <a:t>PLSS </a:t>
            </a:r>
          </a:p>
          <a:p>
            <a:r>
              <a:rPr lang="en-US" dirty="0" smtClean="0"/>
              <a:t>(Public Land Survey System)</a:t>
            </a:r>
          </a:p>
          <a:p>
            <a:pPr marL="285750" indent="-285750">
              <a:buFont typeface="Arial" panose="020B0604020202020204" pitchFamily="34" charset="0"/>
              <a:buChar char="•"/>
            </a:pPr>
            <a:r>
              <a:rPr lang="en-US" dirty="0" smtClean="0"/>
              <a:t>Latitude/longitude</a:t>
            </a:r>
          </a:p>
          <a:p>
            <a:pPr marL="285750" indent="-285750">
              <a:buFont typeface="Arial" panose="020B0604020202020204" pitchFamily="34" charset="0"/>
              <a:buChar char="•"/>
            </a:pPr>
            <a:r>
              <a:rPr lang="en-US" dirty="0" smtClean="0"/>
              <a:t>Click on map</a:t>
            </a:r>
          </a:p>
          <a:p>
            <a:endParaRPr lang="en-US" dirty="0"/>
          </a:p>
          <a:p>
            <a:r>
              <a:rPr lang="en-US" dirty="0" smtClean="0"/>
              <a:t>Google-style </a:t>
            </a:r>
            <a:r>
              <a:rPr lang="en-US" dirty="0"/>
              <a:t>m</a:t>
            </a:r>
            <a:r>
              <a:rPr lang="en-US" dirty="0" smtClean="0"/>
              <a:t>ap views:</a:t>
            </a:r>
          </a:p>
          <a:p>
            <a:endParaRPr lang="en-US" dirty="0" smtClean="0"/>
          </a:p>
          <a:p>
            <a:pPr marL="285750" indent="-285750">
              <a:buFont typeface="Arial" panose="020B0604020202020204" pitchFamily="34" charset="0"/>
              <a:buChar char="•"/>
            </a:pPr>
            <a:r>
              <a:rPr lang="en-US" dirty="0" smtClean="0"/>
              <a:t>Terrain</a:t>
            </a:r>
          </a:p>
          <a:p>
            <a:pPr marL="285750" indent="-285750">
              <a:buFont typeface="Arial" panose="020B0604020202020204" pitchFamily="34" charset="0"/>
              <a:buChar char="•"/>
            </a:pPr>
            <a:r>
              <a:rPr lang="en-US" dirty="0" smtClean="0"/>
              <a:t>Roadmap</a:t>
            </a:r>
          </a:p>
          <a:p>
            <a:pPr marL="285750" indent="-285750">
              <a:buFont typeface="Arial" panose="020B0604020202020204" pitchFamily="34" charset="0"/>
              <a:buChar char="•"/>
            </a:pPr>
            <a:r>
              <a:rPr lang="en-US" dirty="0" smtClean="0"/>
              <a:t>Satellite</a:t>
            </a:r>
          </a:p>
          <a:p>
            <a:pPr marL="285750" indent="-285750">
              <a:buFont typeface="Arial" panose="020B0604020202020204" pitchFamily="34" charset="0"/>
              <a:buChar char="•"/>
            </a:pPr>
            <a:r>
              <a:rPr lang="en-US" dirty="0" smtClean="0"/>
              <a:t>Hybrid</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4" t="38949" r="5965" b="5729"/>
          <a:stretch/>
        </p:blipFill>
        <p:spPr bwMode="auto">
          <a:xfrm>
            <a:off x="293298" y="1846053"/>
            <a:ext cx="5089586" cy="3541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43000" y="5638800"/>
            <a:ext cx="3168368" cy="369332"/>
          </a:xfrm>
          <a:prstGeom prst="rect">
            <a:avLst/>
          </a:prstGeom>
          <a:noFill/>
        </p:spPr>
        <p:txBody>
          <a:bodyPr wrap="none" rtlCol="0">
            <a:spAutoFit/>
          </a:bodyPr>
          <a:lstStyle/>
          <a:p>
            <a:r>
              <a:rPr lang="en-US" dirty="0" smtClean="0"/>
              <a:t>CLU in Elmore County, Idaho</a:t>
            </a:r>
            <a:endParaRPr lang="en-US" dirty="0"/>
          </a:p>
        </p:txBody>
      </p:sp>
      <p:sp>
        <p:nvSpPr>
          <p:cNvPr id="4" name="TextBox 3"/>
          <p:cNvSpPr txBox="1"/>
          <p:nvPr/>
        </p:nvSpPr>
        <p:spPr>
          <a:xfrm>
            <a:off x="2031522" y="1871930"/>
            <a:ext cx="383438" cy="200055"/>
          </a:xfrm>
          <a:prstGeom prst="rect">
            <a:avLst/>
          </a:prstGeom>
          <a:noFill/>
        </p:spPr>
        <p:txBody>
          <a:bodyPr wrap="none" rtlCol="0">
            <a:spAutoFit/>
          </a:bodyPr>
          <a:lstStyle/>
          <a:p>
            <a:r>
              <a:rPr lang="en-US" sz="700" b="1" dirty="0" smtClean="0"/>
              <a:t>9999</a:t>
            </a:r>
            <a:endParaRPr lang="en-US" sz="700" b="1" dirty="0"/>
          </a:p>
        </p:txBody>
      </p:sp>
      <p:sp>
        <p:nvSpPr>
          <p:cNvPr id="7" name="TextBox 6"/>
          <p:cNvSpPr txBox="1"/>
          <p:nvPr/>
        </p:nvSpPr>
        <p:spPr>
          <a:xfrm>
            <a:off x="2646372" y="1872777"/>
            <a:ext cx="383438" cy="200055"/>
          </a:xfrm>
          <a:prstGeom prst="rect">
            <a:avLst/>
          </a:prstGeom>
          <a:noFill/>
        </p:spPr>
        <p:txBody>
          <a:bodyPr wrap="none" rtlCol="0">
            <a:spAutoFit/>
          </a:bodyPr>
          <a:lstStyle/>
          <a:p>
            <a:r>
              <a:rPr lang="en-US" sz="700" b="1" dirty="0" smtClean="0"/>
              <a:t>9999</a:t>
            </a:r>
            <a:endParaRPr lang="en-US" sz="700" b="1" dirty="0"/>
          </a:p>
        </p:txBody>
      </p:sp>
      <p:sp>
        <p:nvSpPr>
          <p:cNvPr id="8" name="TextBox 7"/>
          <p:cNvSpPr txBox="1"/>
          <p:nvPr/>
        </p:nvSpPr>
        <p:spPr>
          <a:xfrm>
            <a:off x="3248022" y="1872197"/>
            <a:ext cx="383438" cy="200055"/>
          </a:xfrm>
          <a:prstGeom prst="rect">
            <a:avLst/>
          </a:prstGeom>
          <a:noFill/>
        </p:spPr>
        <p:txBody>
          <a:bodyPr wrap="none" rtlCol="0">
            <a:spAutoFit/>
          </a:bodyPr>
          <a:lstStyle/>
          <a:p>
            <a:r>
              <a:rPr lang="en-US" sz="700" b="1" dirty="0" smtClean="0"/>
              <a:t>9999</a:t>
            </a:r>
            <a:endParaRPr lang="en-US" sz="700" b="1" dirty="0"/>
          </a:p>
        </p:txBody>
      </p:sp>
    </p:spTree>
    <p:extLst>
      <p:ext uri="{BB962C8B-B14F-4D97-AF65-F5344CB8AC3E}">
        <p14:creationId xmlns:p14="http://schemas.microsoft.com/office/powerpoint/2010/main" val="7247206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28600" y="152400"/>
            <a:ext cx="8610600" cy="868363"/>
          </a:xfrm>
        </p:spPr>
        <p:txBody>
          <a:bodyPr/>
          <a:lstStyle/>
          <a:p>
            <a:r>
              <a:rPr lang="en-US" sz="4000" b="1" dirty="0">
                <a:solidFill>
                  <a:srgbClr val="A20000"/>
                </a:solidFill>
              </a:rPr>
              <a:t>Summary </a:t>
            </a:r>
            <a:r>
              <a:rPr lang="en-US" sz="4000" b="1" dirty="0" smtClean="0">
                <a:solidFill>
                  <a:srgbClr val="A20000"/>
                </a:solidFill>
              </a:rPr>
              <a:t>Assessment</a:t>
            </a:r>
            <a:endParaRPr sz="4000" b="1" dirty="0">
              <a:solidFill>
                <a:srgbClr val="0070C0"/>
              </a:solidFill>
            </a:endParaRPr>
          </a:p>
        </p:txBody>
      </p:sp>
      <p:sp>
        <p:nvSpPr>
          <p:cNvPr id="2" name="TextBox 1"/>
          <p:cNvSpPr txBox="1"/>
          <p:nvPr/>
        </p:nvSpPr>
        <p:spPr>
          <a:xfrm>
            <a:off x="5943600" y="2286000"/>
            <a:ext cx="2842260" cy="4524315"/>
          </a:xfrm>
          <a:prstGeom prst="rect">
            <a:avLst/>
          </a:prstGeom>
          <a:noFill/>
        </p:spPr>
        <p:txBody>
          <a:bodyPr wrap="square" rtlCol="0">
            <a:spAutoFit/>
          </a:bodyPr>
          <a:lstStyle/>
          <a:p>
            <a:r>
              <a:rPr lang="en-US" dirty="0" smtClean="0"/>
              <a:t>General overview of conditions at a site during a user-specified period.</a:t>
            </a:r>
          </a:p>
          <a:p>
            <a:endParaRPr lang="en-US" dirty="0"/>
          </a:p>
          <a:p>
            <a:r>
              <a:rPr lang="en-US" dirty="0" smtClean="0"/>
              <a:t>User supplies date range and comparison period (10 to 30 years).</a:t>
            </a:r>
          </a:p>
          <a:p>
            <a:endParaRPr lang="en-US" dirty="0"/>
          </a:p>
          <a:p>
            <a:r>
              <a:rPr lang="en-US" dirty="0" smtClean="0"/>
              <a:t>Example:  Wake County, NC (Raleigh)</a:t>
            </a:r>
            <a:r>
              <a:rPr lang="en-US" dirty="0"/>
              <a:t> </a:t>
            </a:r>
            <a:r>
              <a:rPr lang="en-US" dirty="0" smtClean="0"/>
              <a:t>2010 tobacco growing season</a:t>
            </a:r>
          </a:p>
          <a:p>
            <a:endParaRPr lang="en-US" dirty="0"/>
          </a:p>
          <a:p>
            <a:endParaRPr lang="en-US" dirty="0" smtClean="0"/>
          </a:p>
          <a:p>
            <a:endParaRPr lang="en-US" dirty="0"/>
          </a:p>
          <a:p>
            <a:endParaRPr lang="en-US" dirty="0"/>
          </a:p>
          <a:p>
            <a:endParaRPr lang="en-US" dirty="0" smtClean="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406" t="9603" r="26444" b="2422"/>
          <a:stretch/>
        </p:blipFill>
        <p:spPr bwMode="auto">
          <a:xfrm>
            <a:off x="466725" y="914400"/>
            <a:ext cx="5105400" cy="5593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20125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384" t="29199" r="3939" b="3903"/>
          <a:stretch/>
        </p:blipFill>
        <p:spPr bwMode="auto">
          <a:xfrm>
            <a:off x="1017984" y="748765"/>
            <a:ext cx="7287816" cy="5956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26" name="Title 1"/>
          <p:cNvSpPr>
            <a:spLocks noGrp="1"/>
          </p:cNvSpPr>
          <p:nvPr>
            <p:ph type="title"/>
          </p:nvPr>
        </p:nvSpPr>
        <p:spPr>
          <a:xfrm>
            <a:off x="228600" y="-119598"/>
            <a:ext cx="8610600" cy="868363"/>
          </a:xfrm>
        </p:spPr>
        <p:txBody>
          <a:bodyPr/>
          <a:lstStyle/>
          <a:p>
            <a:r>
              <a:rPr sz="2800" b="1" dirty="0">
                <a:solidFill>
                  <a:srgbClr val="A20000"/>
                </a:solidFill>
              </a:rPr>
              <a:t>Summary Assessment</a:t>
            </a:r>
            <a:r>
              <a:rPr sz="2800" dirty="0">
                <a:solidFill>
                  <a:srgbClr val="A20000"/>
                </a:solidFill>
              </a:rPr>
              <a:t>: </a:t>
            </a:r>
            <a:r>
              <a:rPr lang="en-US" sz="2800" dirty="0" smtClean="0">
                <a:solidFill>
                  <a:srgbClr val="A20000"/>
                </a:solidFill>
              </a:rPr>
              <a:t>Heat Stress During</a:t>
            </a:r>
            <a:r>
              <a:rPr sz="2800" dirty="0" smtClean="0">
                <a:solidFill>
                  <a:srgbClr val="A20000"/>
                </a:solidFill>
              </a:rPr>
              <a:t> 2010</a:t>
            </a:r>
            <a:endParaRPr sz="2800" dirty="0">
              <a:solidFill>
                <a:srgbClr val="A20000"/>
              </a:solidFill>
            </a:endParaRPr>
          </a:p>
        </p:txBody>
      </p:sp>
      <p:sp>
        <p:nvSpPr>
          <p:cNvPr id="7" name="Rounded Rectangle 6"/>
          <p:cNvSpPr/>
          <p:nvPr/>
        </p:nvSpPr>
        <p:spPr>
          <a:xfrm>
            <a:off x="2514600" y="4038600"/>
            <a:ext cx="2590800" cy="2514600"/>
          </a:xfrm>
          <a:prstGeom prst="roundRect">
            <a:avLst/>
          </a:prstGeom>
          <a:noFill/>
          <a:ln w="3492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accent1">
                  <a:lumMod val="40000"/>
                  <a:lumOff val="60000"/>
                </a:schemeClr>
              </a:solidFill>
            </a:endParaRPr>
          </a:p>
        </p:txBody>
      </p:sp>
      <p:sp>
        <p:nvSpPr>
          <p:cNvPr id="8" name="Rounded Rectangle 7"/>
          <p:cNvSpPr/>
          <p:nvPr/>
        </p:nvSpPr>
        <p:spPr>
          <a:xfrm>
            <a:off x="5257800" y="4059238"/>
            <a:ext cx="1676400" cy="2514600"/>
          </a:xfrm>
          <a:prstGeom prst="roundRect">
            <a:avLst/>
          </a:prstGeom>
          <a:noFill/>
          <a:ln w="3492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extBox 1"/>
          <p:cNvSpPr txBox="1"/>
          <p:nvPr/>
        </p:nvSpPr>
        <p:spPr>
          <a:xfrm>
            <a:off x="72906" y="3669268"/>
            <a:ext cx="2441694" cy="369332"/>
          </a:xfrm>
          <a:prstGeom prst="rect">
            <a:avLst/>
          </a:prstGeom>
          <a:solidFill>
            <a:schemeClr val="accent5">
              <a:lumMod val="20000"/>
              <a:lumOff val="80000"/>
            </a:schemeClr>
          </a:solidFill>
        </p:spPr>
        <p:txBody>
          <a:bodyPr wrap="none" rtlCol="0">
            <a:spAutoFit/>
          </a:bodyPr>
          <a:lstStyle/>
          <a:p>
            <a:r>
              <a:rPr lang="en-US" dirty="0" smtClean="0"/>
              <a:t>Deviation from normal</a:t>
            </a:r>
            <a:endParaRPr lang="en-US" dirty="0"/>
          </a:p>
        </p:txBody>
      </p:sp>
      <p:sp>
        <p:nvSpPr>
          <p:cNvPr id="3" name="TextBox 2"/>
          <p:cNvSpPr txBox="1"/>
          <p:nvPr/>
        </p:nvSpPr>
        <p:spPr>
          <a:xfrm>
            <a:off x="7543800" y="3689906"/>
            <a:ext cx="1595309" cy="923330"/>
          </a:xfrm>
          <a:prstGeom prst="rect">
            <a:avLst/>
          </a:prstGeom>
          <a:solidFill>
            <a:schemeClr val="accent5">
              <a:lumMod val="20000"/>
              <a:lumOff val="80000"/>
            </a:schemeClr>
          </a:solidFill>
        </p:spPr>
        <p:txBody>
          <a:bodyPr wrap="none" rtlCol="0">
            <a:spAutoFit/>
          </a:bodyPr>
          <a:lstStyle/>
          <a:p>
            <a:r>
              <a:rPr lang="en-US" dirty="0" smtClean="0"/>
              <a:t>Ranking and </a:t>
            </a:r>
          </a:p>
          <a:p>
            <a:r>
              <a:rPr lang="en-US" dirty="0"/>
              <a:t>p</a:t>
            </a:r>
            <a:r>
              <a:rPr lang="en-US" dirty="0" smtClean="0"/>
              <a:t>lain-English </a:t>
            </a:r>
          </a:p>
          <a:p>
            <a:r>
              <a:rPr lang="en-US" dirty="0" smtClean="0"/>
              <a:t>interpretation</a:t>
            </a:r>
            <a:endParaRPr lang="en-US" dirty="0"/>
          </a:p>
        </p:txBody>
      </p:sp>
      <p:cxnSp>
        <p:nvCxnSpPr>
          <p:cNvPr id="5" name="Straight Arrow Connector 4"/>
          <p:cNvCxnSpPr/>
          <p:nvPr/>
        </p:nvCxnSpPr>
        <p:spPr>
          <a:xfrm>
            <a:off x="2057400" y="4059238"/>
            <a:ext cx="441960" cy="24521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934200" y="3858439"/>
            <a:ext cx="541020" cy="32340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3629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384" t="29199" r="3939" b="3903"/>
          <a:stretch/>
        </p:blipFill>
        <p:spPr bwMode="auto">
          <a:xfrm>
            <a:off x="1017984" y="748765"/>
            <a:ext cx="7287816" cy="5956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26" name="Title 1"/>
          <p:cNvSpPr>
            <a:spLocks noGrp="1"/>
          </p:cNvSpPr>
          <p:nvPr>
            <p:ph type="title"/>
          </p:nvPr>
        </p:nvSpPr>
        <p:spPr>
          <a:xfrm>
            <a:off x="228600" y="4"/>
            <a:ext cx="8610600" cy="868363"/>
          </a:xfrm>
        </p:spPr>
        <p:txBody>
          <a:bodyPr/>
          <a:lstStyle/>
          <a:p>
            <a:r>
              <a:rPr sz="2800" b="1" dirty="0">
                <a:solidFill>
                  <a:srgbClr val="A20000"/>
                </a:solidFill>
              </a:rPr>
              <a:t>Summary Assessment</a:t>
            </a:r>
            <a:r>
              <a:rPr sz="2800" dirty="0">
                <a:solidFill>
                  <a:srgbClr val="A20000"/>
                </a:solidFill>
              </a:rPr>
              <a:t>: Raleigh, NC 2010 Tobacco Season </a:t>
            </a:r>
          </a:p>
        </p:txBody>
      </p:sp>
      <p:sp>
        <p:nvSpPr>
          <p:cNvPr id="7" name="Rounded Rectangle 6"/>
          <p:cNvSpPr/>
          <p:nvPr/>
        </p:nvSpPr>
        <p:spPr>
          <a:xfrm>
            <a:off x="2514600" y="4038600"/>
            <a:ext cx="2590800" cy="2514600"/>
          </a:xfrm>
          <a:prstGeom prst="roundRect">
            <a:avLst/>
          </a:prstGeom>
          <a:noFill/>
          <a:ln w="3492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accent1">
                  <a:lumMod val="40000"/>
                  <a:lumOff val="60000"/>
                </a:schemeClr>
              </a:solidFill>
            </a:endParaRPr>
          </a:p>
        </p:txBody>
      </p:sp>
      <p:sp>
        <p:nvSpPr>
          <p:cNvPr id="8" name="Rounded Rectangle 7"/>
          <p:cNvSpPr/>
          <p:nvPr/>
        </p:nvSpPr>
        <p:spPr>
          <a:xfrm>
            <a:off x="5257800" y="4059238"/>
            <a:ext cx="1676400" cy="2514600"/>
          </a:xfrm>
          <a:prstGeom prst="roundRect">
            <a:avLst/>
          </a:prstGeom>
          <a:noFill/>
          <a:ln w="3492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extBox 1"/>
          <p:cNvSpPr txBox="1"/>
          <p:nvPr/>
        </p:nvSpPr>
        <p:spPr>
          <a:xfrm>
            <a:off x="72906" y="3669268"/>
            <a:ext cx="2441694" cy="369332"/>
          </a:xfrm>
          <a:prstGeom prst="rect">
            <a:avLst/>
          </a:prstGeom>
          <a:solidFill>
            <a:schemeClr val="accent5">
              <a:lumMod val="20000"/>
              <a:lumOff val="80000"/>
            </a:schemeClr>
          </a:solidFill>
        </p:spPr>
        <p:txBody>
          <a:bodyPr wrap="none" rtlCol="0">
            <a:spAutoFit/>
          </a:bodyPr>
          <a:lstStyle/>
          <a:p>
            <a:r>
              <a:rPr lang="en-US" dirty="0" smtClean="0"/>
              <a:t>Deviation from normal</a:t>
            </a:r>
            <a:endParaRPr lang="en-US" dirty="0"/>
          </a:p>
        </p:txBody>
      </p:sp>
      <p:sp>
        <p:nvSpPr>
          <p:cNvPr id="3" name="TextBox 2"/>
          <p:cNvSpPr txBox="1"/>
          <p:nvPr/>
        </p:nvSpPr>
        <p:spPr>
          <a:xfrm>
            <a:off x="7543800" y="3689906"/>
            <a:ext cx="1595309" cy="923330"/>
          </a:xfrm>
          <a:prstGeom prst="rect">
            <a:avLst/>
          </a:prstGeom>
          <a:solidFill>
            <a:schemeClr val="accent5">
              <a:lumMod val="20000"/>
              <a:lumOff val="80000"/>
            </a:schemeClr>
          </a:solidFill>
        </p:spPr>
        <p:txBody>
          <a:bodyPr wrap="none" rtlCol="0">
            <a:spAutoFit/>
          </a:bodyPr>
          <a:lstStyle/>
          <a:p>
            <a:r>
              <a:rPr lang="en-US" dirty="0" smtClean="0"/>
              <a:t>Ranking and </a:t>
            </a:r>
          </a:p>
          <a:p>
            <a:r>
              <a:rPr lang="en-US" dirty="0"/>
              <a:t>p</a:t>
            </a:r>
            <a:r>
              <a:rPr lang="en-US" dirty="0" smtClean="0"/>
              <a:t>lain-English </a:t>
            </a:r>
          </a:p>
          <a:p>
            <a:r>
              <a:rPr lang="en-US" dirty="0" smtClean="0"/>
              <a:t>interpretation</a:t>
            </a:r>
            <a:endParaRPr lang="en-US" dirty="0"/>
          </a:p>
        </p:txBody>
      </p:sp>
      <p:cxnSp>
        <p:nvCxnSpPr>
          <p:cNvPr id="5" name="Straight Arrow Connector 4"/>
          <p:cNvCxnSpPr/>
          <p:nvPr/>
        </p:nvCxnSpPr>
        <p:spPr>
          <a:xfrm>
            <a:off x="2057400" y="4059238"/>
            <a:ext cx="441960" cy="24521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934200" y="3858439"/>
            <a:ext cx="541020" cy="32340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775" t="20283" r="22245" b="17767"/>
          <a:stretch/>
        </p:blipFill>
        <p:spPr bwMode="auto">
          <a:xfrm>
            <a:off x="1905000" y="232488"/>
            <a:ext cx="5299710" cy="6451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28198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082" t="38940" r="25813" b="7659"/>
          <a:stretch/>
        </p:blipFill>
        <p:spPr bwMode="auto">
          <a:xfrm>
            <a:off x="152400" y="946066"/>
            <a:ext cx="8870868" cy="5981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9" name="Title 2"/>
          <p:cNvSpPr>
            <a:spLocks noGrp="1"/>
          </p:cNvSpPr>
          <p:nvPr>
            <p:ph type="title"/>
          </p:nvPr>
        </p:nvSpPr>
        <p:spPr>
          <a:xfrm>
            <a:off x="152400" y="76200"/>
            <a:ext cx="8870868" cy="1143000"/>
          </a:xfrm>
        </p:spPr>
        <p:txBody>
          <a:bodyPr/>
          <a:lstStyle/>
          <a:p>
            <a:r>
              <a:rPr lang="en-US" sz="4000" b="1" dirty="0" smtClean="0">
                <a:solidFill>
                  <a:srgbClr val="A20000"/>
                </a:solidFill>
              </a:rPr>
              <a:t>Detailed Data: </a:t>
            </a:r>
            <a:r>
              <a:rPr lang="en-US" sz="2800" dirty="0" smtClean="0">
                <a:solidFill>
                  <a:srgbClr val="A20000"/>
                </a:solidFill>
              </a:rPr>
              <a:t>Late Freeze on May 16, Brookings, SD</a:t>
            </a:r>
            <a:endParaRPr lang="en-US" sz="3200" dirty="0" smtClean="0">
              <a:solidFill>
                <a:srgbClr val="A20000"/>
              </a:solidFill>
            </a:endParaRPr>
          </a:p>
        </p:txBody>
      </p:sp>
      <p:sp>
        <p:nvSpPr>
          <p:cNvPr id="9" name="TextBox 8"/>
          <p:cNvSpPr txBox="1"/>
          <p:nvPr/>
        </p:nvSpPr>
        <p:spPr>
          <a:xfrm>
            <a:off x="858784" y="3613722"/>
            <a:ext cx="1600200" cy="646331"/>
          </a:xfrm>
          <a:prstGeom prst="rect">
            <a:avLst/>
          </a:prstGeom>
          <a:solidFill>
            <a:schemeClr val="accent5">
              <a:lumMod val="20000"/>
              <a:lumOff val="80000"/>
            </a:schemeClr>
          </a:solidFill>
        </p:spPr>
        <p:txBody>
          <a:bodyPr wrap="square" rtlCol="0">
            <a:spAutoFit/>
          </a:bodyPr>
          <a:lstStyle/>
          <a:p>
            <a:r>
              <a:rPr lang="en-US" dirty="0" smtClean="0"/>
              <a:t>Open data in spreadsheet</a:t>
            </a:r>
            <a:endParaRPr lang="en-US" dirty="0"/>
          </a:p>
        </p:txBody>
      </p:sp>
      <p:cxnSp>
        <p:nvCxnSpPr>
          <p:cNvPr id="10" name="Straight Arrow Connector 9"/>
          <p:cNvCxnSpPr/>
          <p:nvPr/>
        </p:nvCxnSpPr>
        <p:spPr>
          <a:xfrm flipH="1" flipV="1">
            <a:off x="1219200" y="2895600"/>
            <a:ext cx="213360" cy="71812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781800" y="5410200"/>
            <a:ext cx="1600200" cy="646331"/>
          </a:xfrm>
          <a:prstGeom prst="rect">
            <a:avLst/>
          </a:prstGeom>
          <a:solidFill>
            <a:schemeClr val="accent5">
              <a:lumMod val="20000"/>
              <a:lumOff val="80000"/>
            </a:schemeClr>
          </a:solidFill>
        </p:spPr>
        <p:txBody>
          <a:bodyPr wrap="square" rtlCol="0">
            <a:spAutoFit/>
          </a:bodyPr>
          <a:lstStyle/>
          <a:p>
            <a:r>
              <a:rPr lang="en-US" dirty="0" err="1" smtClean="0"/>
              <a:t>Mouseover</a:t>
            </a:r>
            <a:r>
              <a:rPr lang="en-US" dirty="0" smtClean="0"/>
              <a:t> to  see values</a:t>
            </a:r>
            <a:endParaRPr lang="en-US" dirty="0"/>
          </a:p>
        </p:txBody>
      </p:sp>
      <p:cxnSp>
        <p:nvCxnSpPr>
          <p:cNvPr id="14" name="Straight Arrow Connector 13"/>
          <p:cNvCxnSpPr/>
          <p:nvPr/>
        </p:nvCxnSpPr>
        <p:spPr>
          <a:xfrm flipH="1" flipV="1">
            <a:off x="6260275" y="5410200"/>
            <a:ext cx="533400" cy="27247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3285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082" t="38940" r="25813" b="7659"/>
          <a:stretch/>
        </p:blipFill>
        <p:spPr bwMode="auto">
          <a:xfrm>
            <a:off x="152400" y="946066"/>
            <a:ext cx="8870868" cy="5981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9" name="Title 2"/>
          <p:cNvSpPr>
            <a:spLocks noGrp="1"/>
          </p:cNvSpPr>
          <p:nvPr>
            <p:ph type="title"/>
          </p:nvPr>
        </p:nvSpPr>
        <p:spPr>
          <a:xfrm>
            <a:off x="152400" y="76200"/>
            <a:ext cx="8870868" cy="1143000"/>
          </a:xfrm>
        </p:spPr>
        <p:txBody>
          <a:bodyPr/>
          <a:lstStyle/>
          <a:p>
            <a:r>
              <a:rPr lang="en-US" sz="4000" b="1" dirty="0" smtClean="0">
                <a:solidFill>
                  <a:srgbClr val="A20000"/>
                </a:solidFill>
              </a:rPr>
              <a:t>Detailed Data: </a:t>
            </a:r>
            <a:r>
              <a:rPr lang="en-US" sz="2800" dirty="0" smtClean="0">
                <a:solidFill>
                  <a:srgbClr val="A20000"/>
                </a:solidFill>
              </a:rPr>
              <a:t>Hard Freeze May 16, Brookings, SD</a:t>
            </a:r>
            <a:endParaRPr lang="en-US" sz="3200" dirty="0" smtClean="0">
              <a:solidFill>
                <a:srgbClr val="A20000"/>
              </a:solidFill>
            </a:endParaRPr>
          </a:p>
        </p:txBody>
      </p:sp>
      <p:sp>
        <p:nvSpPr>
          <p:cNvPr id="9" name="TextBox 8"/>
          <p:cNvSpPr txBox="1"/>
          <p:nvPr/>
        </p:nvSpPr>
        <p:spPr>
          <a:xfrm>
            <a:off x="858784" y="3613722"/>
            <a:ext cx="1600200" cy="646331"/>
          </a:xfrm>
          <a:prstGeom prst="rect">
            <a:avLst/>
          </a:prstGeom>
          <a:solidFill>
            <a:schemeClr val="accent5">
              <a:lumMod val="20000"/>
              <a:lumOff val="80000"/>
            </a:schemeClr>
          </a:solidFill>
        </p:spPr>
        <p:txBody>
          <a:bodyPr wrap="square" rtlCol="0">
            <a:spAutoFit/>
          </a:bodyPr>
          <a:lstStyle/>
          <a:p>
            <a:r>
              <a:rPr lang="en-US" dirty="0" smtClean="0"/>
              <a:t>Open data in spreadsheet</a:t>
            </a:r>
            <a:endParaRPr lang="en-US" dirty="0"/>
          </a:p>
        </p:txBody>
      </p:sp>
      <p:cxnSp>
        <p:nvCxnSpPr>
          <p:cNvPr id="10" name="Straight Arrow Connector 9"/>
          <p:cNvCxnSpPr/>
          <p:nvPr/>
        </p:nvCxnSpPr>
        <p:spPr>
          <a:xfrm flipH="1" flipV="1">
            <a:off x="1219200" y="2895600"/>
            <a:ext cx="213360" cy="71812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781800" y="5410200"/>
            <a:ext cx="1600200" cy="646331"/>
          </a:xfrm>
          <a:prstGeom prst="rect">
            <a:avLst/>
          </a:prstGeom>
          <a:solidFill>
            <a:schemeClr val="accent5">
              <a:lumMod val="20000"/>
              <a:lumOff val="80000"/>
            </a:schemeClr>
          </a:solidFill>
        </p:spPr>
        <p:txBody>
          <a:bodyPr wrap="square" rtlCol="0">
            <a:spAutoFit/>
          </a:bodyPr>
          <a:lstStyle/>
          <a:p>
            <a:r>
              <a:rPr lang="en-US" dirty="0" err="1" smtClean="0"/>
              <a:t>Mouseover</a:t>
            </a:r>
            <a:r>
              <a:rPr lang="en-US" dirty="0" smtClean="0"/>
              <a:t> to  see values</a:t>
            </a:r>
            <a:endParaRPr lang="en-US" dirty="0"/>
          </a:p>
        </p:txBody>
      </p:sp>
      <p:cxnSp>
        <p:nvCxnSpPr>
          <p:cNvPr id="14" name="Straight Arrow Connector 13"/>
          <p:cNvCxnSpPr/>
          <p:nvPr/>
        </p:nvCxnSpPr>
        <p:spPr>
          <a:xfrm flipH="1" flipV="1">
            <a:off x="6260275" y="5410200"/>
            <a:ext cx="533400" cy="27247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6" t="-1531" r="-3952" b="37166"/>
          <a:stretch/>
        </p:blipFill>
        <p:spPr bwMode="auto">
          <a:xfrm>
            <a:off x="1733909" y="-209194"/>
            <a:ext cx="6743341" cy="6927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62150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19600" y="75476"/>
            <a:ext cx="4387846" cy="6584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2"/>
          <p:cNvSpPr>
            <a:spLocks noGrp="1"/>
          </p:cNvSpPr>
          <p:nvPr>
            <p:ph type="title"/>
          </p:nvPr>
        </p:nvSpPr>
        <p:spPr>
          <a:xfrm>
            <a:off x="457200" y="274638"/>
            <a:ext cx="3124200" cy="1858962"/>
          </a:xfrm>
        </p:spPr>
        <p:txBody>
          <a:bodyPr/>
          <a:lstStyle/>
          <a:p>
            <a:r>
              <a:rPr lang="en-US" sz="4000" b="1" dirty="0" smtClean="0">
                <a:solidFill>
                  <a:srgbClr val="A20000"/>
                </a:solidFill>
              </a:rPr>
              <a:t>Detailed Data Report (new)</a:t>
            </a:r>
            <a:endParaRPr lang="en-US" sz="3200" dirty="0" smtClean="0">
              <a:solidFill>
                <a:srgbClr val="A20000"/>
              </a:solidFill>
            </a:endParaRPr>
          </a:p>
        </p:txBody>
      </p:sp>
      <p:sp>
        <p:nvSpPr>
          <p:cNvPr id="4" name="TextBox 3"/>
          <p:cNvSpPr txBox="1"/>
          <p:nvPr/>
        </p:nvSpPr>
        <p:spPr>
          <a:xfrm>
            <a:off x="228600" y="2819400"/>
            <a:ext cx="3810000"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Map showing field location</a:t>
            </a:r>
          </a:p>
          <a:p>
            <a:pPr marL="285750" indent="-285750">
              <a:buFont typeface="Arial" panose="020B0604020202020204" pitchFamily="34" charset="0"/>
              <a:buChar char="•"/>
            </a:pPr>
            <a:r>
              <a:rPr lang="en-US" sz="2000" dirty="0" smtClean="0"/>
              <a:t>Daily weather graph</a:t>
            </a:r>
          </a:p>
          <a:p>
            <a:pPr marL="285750" indent="-285750">
              <a:buFont typeface="Arial" panose="020B0604020202020204" pitchFamily="34" charset="0"/>
              <a:buChar char="•"/>
            </a:pPr>
            <a:r>
              <a:rPr lang="en-US" sz="2000" dirty="0" smtClean="0"/>
              <a:t>Table with actual weather values</a:t>
            </a:r>
          </a:p>
          <a:p>
            <a:endParaRPr lang="en-US" sz="2000" dirty="0"/>
          </a:p>
          <a:p>
            <a:r>
              <a:rPr lang="en-US" sz="2000" dirty="0" smtClean="0"/>
              <a:t>Having everything in one report ensures that weather data corresponds to field location</a:t>
            </a:r>
            <a:endParaRPr lang="en-US" sz="2000" dirty="0"/>
          </a:p>
        </p:txBody>
      </p:sp>
    </p:spTree>
    <p:extLst>
      <p:ext uri="{BB962C8B-B14F-4D97-AF65-F5344CB8AC3E}">
        <p14:creationId xmlns:p14="http://schemas.microsoft.com/office/powerpoint/2010/main" val="33537282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body" sz="half" idx="1"/>
          </p:nvPr>
        </p:nvSpPr>
        <p:spPr>
          <a:xfrm>
            <a:off x="304800" y="1061555"/>
            <a:ext cx="4809066" cy="5034445"/>
          </a:xfrm>
        </p:spPr>
        <p:txBody>
          <a:bodyPr/>
          <a:lstStyle/>
          <a:p>
            <a:pPr eaLnBrk="1" hangingPunct="1">
              <a:lnSpc>
                <a:spcPct val="80000"/>
              </a:lnSpc>
              <a:buFont typeface="Wingdings" pitchFamily="2" charset="2"/>
              <a:buNone/>
              <a:defRPr/>
            </a:pPr>
            <a:endParaRPr lang="en-US" sz="2000" dirty="0" smtClean="0"/>
          </a:p>
          <a:p>
            <a:pPr eaLnBrk="1" hangingPunct="1">
              <a:lnSpc>
                <a:spcPct val="80000"/>
              </a:lnSpc>
              <a:defRPr/>
            </a:pPr>
            <a:r>
              <a:rPr lang="en-US" sz="2000" dirty="0"/>
              <a:t>A</a:t>
            </a:r>
            <a:r>
              <a:rPr lang="en-US" sz="2000" dirty="0" smtClean="0">
                <a:effectLst/>
              </a:rPr>
              <a:t>pplied research team since 1991, founded and directed by Dr. Christopher Daly</a:t>
            </a:r>
          </a:p>
          <a:p>
            <a:pPr marL="0" indent="0" eaLnBrk="1" hangingPunct="1">
              <a:lnSpc>
                <a:spcPct val="80000"/>
              </a:lnSpc>
              <a:buNone/>
              <a:defRPr/>
            </a:pPr>
            <a:endParaRPr lang="en-US" sz="2000" dirty="0" smtClean="0">
              <a:effectLst/>
            </a:endParaRPr>
          </a:p>
          <a:p>
            <a:pPr eaLnBrk="1" hangingPunct="1">
              <a:lnSpc>
                <a:spcPct val="80000"/>
              </a:lnSpc>
              <a:defRPr/>
            </a:pPr>
            <a:r>
              <a:rPr lang="en-US" sz="2000" dirty="0"/>
              <a:t>H</a:t>
            </a:r>
            <a:r>
              <a:rPr lang="en-US" sz="2000" dirty="0" smtClean="0">
                <a:effectLst/>
              </a:rPr>
              <a:t>oused within the Northwest Alliance for Computational Scienc</a:t>
            </a:r>
            <a:r>
              <a:rPr lang="en-US" sz="2000" dirty="0" smtClean="0"/>
              <a:t>e and Engineering, College of Engineering, </a:t>
            </a:r>
            <a:r>
              <a:rPr lang="en-US" sz="2000" dirty="0"/>
              <a:t>Oregon State </a:t>
            </a:r>
            <a:r>
              <a:rPr lang="en-US" sz="2000" dirty="0" smtClean="0"/>
              <a:t>University</a:t>
            </a:r>
            <a:endParaRPr lang="en-US" sz="2000" dirty="0" smtClean="0">
              <a:effectLst/>
            </a:endParaRPr>
          </a:p>
          <a:p>
            <a:pPr eaLnBrk="1" hangingPunct="1">
              <a:lnSpc>
                <a:spcPct val="80000"/>
              </a:lnSpc>
              <a:buFont typeface="Wingdings" pitchFamily="2" charset="2"/>
              <a:buNone/>
              <a:defRPr/>
            </a:pPr>
            <a:endParaRPr lang="en-US" sz="2000" dirty="0" smtClean="0">
              <a:solidFill>
                <a:srgbClr val="FFFF99"/>
              </a:solidFill>
              <a:effectLst/>
            </a:endParaRPr>
          </a:p>
          <a:p>
            <a:pPr eaLnBrk="1" hangingPunct="1">
              <a:lnSpc>
                <a:spcPct val="80000"/>
              </a:lnSpc>
              <a:defRPr/>
            </a:pPr>
            <a:r>
              <a:rPr lang="en-US" sz="2000" dirty="0"/>
              <a:t>C</a:t>
            </a:r>
            <a:r>
              <a:rPr lang="en-US" sz="2000" dirty="0" smtClean="0"/>
              <a:t>limate </a:t>
            </a:r>
            <a:r>
              <a:rPr lang="en-US" sz="2000" dirty="0"/>
              <a:t>mapping center for the </a:t>
            </a:r>
            <a:r>
              <a:rPr lang="en-US" sz="2000" dirty="0" smtClean="0"/>
              <a:t>USDA; </a:t>
            </a:r>
            <a:r>
              <a:rPr lang="en-US" sz="2000" i="1" dirty="0" smtClean="0"/>
              <a:t>de </a:t>
            </a:r>
            <a:r>
              <a:rPr lang="en-US" sz="2000" i="1" dirty="0"/>
              <a:t>facto</a:t>
            </a:r>
            <a:r>
              <a:rPr lang="en-US" sz="2000" dirty="0"/>
              <a:t> </a:t>
            </a:r>
            <a:r>
              <a:rPr lang="en-US" sz="2000" dirty="0" smtClean="0"/>
              <a:t>climate mapping center for the US</a:t>
            </a:r>
            <a:endParaRPr lang="en-US" sz="2000" dirty="0"/>
          </a:p>
          <a:p>
            <a:pPr marL="0" indent="0" eaLnBrk="1" hangingPunct="1">
              <a:lnSpc>
                <a:spcPct val="80000"/>
              </a:lnSpc>
              <a:buNone/>
              <a:defRPr/>
            </a:pPr>
            <a:endParaRPr lang="en-US" sz="2000" dirty="0" smtClean="0">
              <a:solidFill>
                <a:srgbClr val="FFCC00"/>
              </a:solidFill>
              <a:effectLst/>
            </a:endParaRPr>
          </a:p>
          <a:p>
            <a:pPr eaLnBrk="1" hangingPunct="1">
              <a:lnSpc>
                <a:spcPct val="80000"/>
              </a:lnSpc>
              <a:defRPr/>
            </a:pPr>
            <a:r>
              <a:rPr lang="en-US" sz="2000" dirty="0" smtClean="0">
                <a:effectLst/>
              </a:rPr>
              <a:t>Federal sponsors cut across many departments and disciplines, including agencies within DOE, DOD, DOC, DOI, USDA, NSF, EPA</a:t>
            </a:r>
          </a:p>
          <a:p>
            <a:pPr marL="0" indent="0" eaLnBrk="1" hangingPunct="1">
              <a:lnSpc>
                <a:spcPct val="80000"/>
              </a:lnSpc>
              <a:buNone/>
              <a:defRPr/>
            </a:pPr>
            <a:endParaRPr lang="en-US" sz="2400" dirty="0" smtClean="0"/>
          </a:p>
          <a:p>
            <a:pPr eaLnBrk="1" hangingPunct="1">
              <a:lnSpc>
                <a:spcPct val="80000"/>
              </a:lnSpc>
              <a:buFont typeface="Wingdings" pitchFamily="2" charset="2"/>
              <a:buNone/>
              <a:defRPr/>
            </a:pPr>
            <a:endParaRPr lang="en-US" sz="2000" dirty="0" smtClean="0">
              <a:solidFill>
                <a:srgbClr val="FFFF99"/>
              </a:solidFill>
            </a:endParaRPr>
          </a:p>
          <a:p>
            <a:pPr eaLnBrk="1" hangingPunct="1">
              <a:lnSpc>
                <a:spcPct val="80000"/>
              </a:lnSpc>
              <a:defRPr/>
            </a:pPr>
            <a:endParaRPr lang="en-US" sz="2000" dirty="0" smtClean="0"/>
          </a:p>
        </p:txBody>
      </p:sp>
      <p:pic>
        <p:nvPicPr>
          <p:cNvPr id="2052" name="Picture 4" descr="https://www.arcsfoundation.org/files/portland/images/user3/OSU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995" y="1676400"/>
            <a:ext cx="3067050" cy="35242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9" descr="OSU-logo-vert.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5854" y="5410200"/>
            <a:ext cx="67733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371600" y="488687"/>
            <a:ext cx="6235553" cy="546625"/>
          </a:xfrm>
          <a:prstGeom prst="rect">
            <a:avLst/>
          </a:prstGeom>
        </p:spPr>
        <p:txBody>
          <a:bodyPr wrap="none">
            <a:spAutoFit/>
          </a:bodyPr>
          <a:lstStyle/>
          <a:p>
            <a:pPr algn="ctr" eaLnBrk="1" hangingPunct="1">
              <a:lnSpc>
                <a:spcPct val="80000"/>
              </a:lnSpc>
              <a:buFont typeface="Wingdings" pitchFamily="2" charset="2"/>
              <a:buNone/>
              <a:defRPr/>
            </a:pPr>
            <a:r>
              <a:rPr lang="en-US" sz="3600" b="1" dirty="0">
                <a:solidFill>
                  <a:srgbClr val="A20000"/>
                </a:solidFill>
                <a:latin typeface="+mj-lt"/>
              </a:rPr>
              <a:t>PRISM Climate Group Overview</a:t>
            </a:r>
          </a:p>
        </p:txBody>
      </p:sp>
    </p:spTree>
    <p:extLst>
      <p:ext uri="{BB962C8B-B14F-4D97-AF65-F5344CB8AC3E}">
        <p14:creationId xmlns:p14="http://schemas.microsoft.com/office/powerpoint/2010/main" val="421133043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4"/>
          <p:cNvSpPr>
            <a:spLocks noGrp="1"/>
          </p:cNvSpPr>
          <p:nvPr>
            <p:ph sz="half" idx="1"/>
          </p:nvPr>
        </p:nvSpPr>
        <p:spPr>
          <a:xfrm>
            <a:off x="35943" y="1295400"/>
            <a:ext cx="3810000" cy="5105400"/>
          </a:xfrm>
        </p:spPr>
        <p:txBody>
          <a:bodyPr/>
          <a:lstStyle/>
          <a:p>
            <a:pPr>
              <a:spcBef>
                <a:spcPts val="1200"/>
              </a:spcBef>
            </a:pPr>
            <a:r>
              <a:rPr lang="en-US" sz="2400" dirty="0"/>
              <a:t>On-demand prevented planting </a:t>
            </a:r>
            <a:r>
              <a:rPr lang="en-US" sz="2400" dirty="0" smtClean="0"/>
              <a:t>report covering 16-month insurance period</a:t>
            </a:r>
            <a:endParaRPr lang="en-US" sz="2400" dirty="0"/>
          </a:p>
          <a:p>
            <a:pPr>
              <a:spcBef>
                <a:spcPts val="1200"/>
              </a:spcBef>
            </a:pPr>
            <a:r>
              <a:rPr lang="en-US" sz="2400" dirty="0" smtClean="0"/>
              <a:t>Used in Prairie Pothole region of the Dakotas (poor drainage), where wet fields inhibit planting</a:t>
            </a:r>
            <a:endParaRPr lang="en-US" sz="2400" dirty="0"/>
          </a:p>
          <a:p>
            <a:pPr>
              <a:spcBef>
                <a:spcPts val="1200"/>
              </a:spcBef>
            </a:pPr>
            <a:r>
              <a:rPr lang="en-US" sz="2400" dirty="0" smtClean="0"/>
              <a:t>Select a planting month and location, and the portal writes the report </a:t>
            </a:r>
          </a:p>
        </p:txBody>
      </p:sp>
      <p:pic>
        <p:nvPicPr>
          <p:cNvPr id="20484" name="Picture 2"/>
          <p:cNvPicPr>
            <a:picLocks noChangeAspect="1" noChangeArrowheads="1"/>
          </p:cNvPicPr>
          <p:nvPr/>
        </p:nvPicPr>
        <p:blipFill rotWithShape="1">
          <a:blip r:embed="rId3" cstate="screen"/>
          <a:srcRect l="2260" t="9927" r="4060" b="1430"/>
          <a:stretch/>
        </p:blipFill>
        <p:spPr bwMode="auto">
          <a:xfrm>
            <a:off x="3992879" y="1066800"/>
            <a:ext cx="4922521" cy="5196840"/>
          </a:xfrm>
          <a:prstGeom prst="rect">
            <a:avLst/>
          </a:prstGeom>
          <a:noFill/>
          <a:ln w="9525">
            <a:noFill/>
            <a:miter lim="800000"/>
            <a:headEnd/>
            <a:tailEnd/>
          </a:ln>
        </p:spPr>
      </p:pic>
      <p:sp>
        <p:nvSpPr>
          <p:cNvPr id="5" name="Title 1"/>
          <p:cNvSpPr txBox="1">
            <a:spLocks/>
          </p:cNvSpPr>
          <p:nvPr/>
        </p:nvSpPr>
        <p:spPr bwMode="auto">
          <a:xfrm>
            <a:off x="304800" y="198437"/>
            <a:ext cx="86106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b="1" dirty="0" smtClean="0">
                <a:solidFill>
                  <a:srgbClr val="A20000"/>
                </a:solidFill>
              </a:rPr>
              <a:t>Long-Term Prevented Planting Report</a:t>
            </a:r>
            <a:endParaRPr lang="en-US" sz="3600" b="1" dirty="0">
              <a:solidFill>
                <a:srgbClr val="A20000"/>
              </a:solidFill>
            </a:endParaRPr>
          </a:p>
        </p:txBody>
      </p:sp>
    </p:spTree>
    <p:extLst>
      <p:ext uri="{BB962C8B-B14F-4D97-AF65-F5344CB8AC3E}">
        <p14:creationId xmlns:p14="http://schemas.microsoft.com/office/powerpoint/2010/main" val="3492103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27000"/>
            <a:ext cx="8610600" cy="868363"/>
          </a:xfrm>
        </p:spPr>
        <p:txBody>
          <a:bodyPr/>
          <a:lstStyle/>
          <a:p>
            <a:r>
              <a:rPr sz="3600" b="1" dirty="0" smtClean="0">
                <a:solidFill>
                  <a:srgbClr val="A20000"/>
                </a:solidFill>
              </a:rPr>
              <a:t>Customized Report</a:t>
            </a:r>
            <a:r>
              <a:rPr lang="en-US" sz="3600" b="1" dirty="0" smtClean="0">
                <a:solidFill>
                  <a:srgbClr val="A20000"/>
                </a:solidFill>
              </a:rPr>
              <a:t> – Prevented Planting</a:t>
            </a:r>
            <a:endParaRPr sz="3600" b="1" dirty="0">
              <a:solidFill>
                <a:srgbClr val="A20000"/>
              </a:solidFill>
            </a:endParaRPr>
          </a:p>
        </p:txBody>
      </p:sp>
      <p:sp>
        <p:nvSpPr>
          <p:cNvPr id="20483" name="Content Placeholder 4"/>
          <p:cNvSpPr>
            <a:spLocks noGrp="1"/>
          </p:cNvSpPr>
          <p:nvPr>
            <p:ph sz="half" idx="1"/>
          </p:nvPr>
        </p:nvSpPr>
        <p:spPr>
          <a:xfrm>
            <a:off x="221410" y="1295400"/>
            <a:ext cx="5493589" cy="723181"/>
          </a:xfrm>
        </p:spPr>
        <p:txBody>
          <a:bodyPr/>
          <a:lstStyle/>
          <a:p>
            <a:pPr>
              <a:spcBef>
                <a:spcPts val="1200"/>
              </a:spcBef>
            </a:pPr>
            <a:r>
              <a:rPr lang="en-US" dirty="0" smtClean="0"/>
              <a:t>Weather station map and table</a:t>
            </a:r>
          </a:p>
        </p:txBody>
      </p:sp>
      <p:pic>
        <p:nvPicPr>
          <p:cNvPr id="12290" name="Picture 2" descr="https://rma.nacse.org/temp/54adbcf4_6009_fffffff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18581"/>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046" t="32836" r="6519" b="18107"/>
          <a:stretch/>
        </p:blipFill>
        <p:spPr bwMode="auto">
          <a:xfrm>
            <a:off x="4343400" y="1981200"/>
            <a:ext cx="4638136" cy="3040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87457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cstate="screen"/>
          <a:srcRect/>
          <a:stretch>
            <a:fillRect/>
          </a:stretch>
        </p:blipFill>
        <p:spPr bwMode="auto">
          <a:xfrm>
            <a:off x="63500" y="3432181"/>
            <a:ext cx="7708900" cy="3425825"/>
          </a:xfrm>
          <a:prstGeom prst="rect">
            <a:avLst/>
          </a:prstGeom>
          <a:noFill/>
          <a:ln w="9525">
            <a:solidFill>
              <a:schemeClr val="tx2"/>
            </a:solidFill>
            <a:miter lim="800000"/>
            <a:headEnd/>
            <a:tailEnd/>
          </a:ln>
          <a:effectLst>
            <a:outerShdw blurRad="50800" dist="38100" dir="2700000" algn="tl" rotWithShape="0">
              <a:prstClr val="black">
                <a:alpha val="40000"/>
              </a:prstClr>
            </a:outerShdw>
          </a:effectLst>
        </p:spPr>
      </p:pic>
      <p:pic>
        <p:nvPicPr>
          <p:cNvPr id="12" name="Picture 2"/>
          <p:cNvPicPr>
            <a:picLocks noChangeAspect="1" noChangeArrowheads="1"/>
          </p:cNvPicPr>
          <p:nvPr/>
        </p:nvPicPr>
        <p:blipFill>
          <a:blip r:embed="rId4" cstate="screen"/>
          <a:srcRect/>
          <a:stretch>
            <a:fillRect/>
          </a:stretch>
        </p:blipFill>
        <p:spPr bwMode="auto">
          <a:xfrm>
            <a:off x="4343400" y="1628384"/>
            <a:ext cx="4627563" cy="1849438"/>
          </a:xfrm>
          <a:prstGeom prst="rect">
            <a:avLst/>
          </a:prstGeom>
          <a:noFill/>
          <a:ln w="9525">
            <a:solidFill>
              <a:schemeClr val="tx2"/>
            </a:solidFill>
            <a:miter lim="800000"/>
            <a:headEnd/>
            <a:tailEnd/>
          </a:ln>
          <a:effectLst>
            <a:outerShdw blurRad="50800" dist="38100" dir="2700000" algn="tl" rotWithShape="0">
              <a:prstClr val="black">
                <a:alpha val="40000"/>
              </a:prstClr>
            </a:outerShdw>
          </a:effectLst>
        </p:spPr>
      </p:pic>
      <p:pic>
        <p:nvPicPr>
          <p:cNvPr id="7373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742" t="10681" r="4896" b="43147"/>
          <a:stretch/>
        </p:blipFill>
        <p:spPr bwMode="auto">
          <a:xfrm>
            <a:off x="144782" y="1396811"/>
            <a:ext cx="4122421" cy="2050531"/>
          </a:xfrm>
          <a:prstGeom prst="rect">
            <a:avLst/>
          </a:prstGeom>
          <a:noFill/>
          <a:ln w="9525">
            <a:solidFill>
              <a:schemeClr val="tx1"/>
            </a:solidFill>
            <a:miter lim="800000"/>
            <a:headEnd/>
            <a:tailEnd/>
          </a:ln>
          <a:effectLst>
            <a:outerShdw blurRad="50800" dist="50800" dir="5400000" sx="98000" sy="98000" algn="ctr" rotWithShape="0">
              <a:srgbClr val="000000">
                <a:alpha val="45000"/>
              </a:srgbClr>
            </a:outerShdw>
          </a:effectLst>
          <a:extLst>
            <a:ext uri="{909E8E84-426E-40DD-AFC4-6F175D3DCCD1}">
              <a14:hiddenFill xmlns:a14="http://schemas.microsoft.com/office/drawing/2010/main">
                <a:solidFill>
                  <a:schemeClr val="accent1"/>
                </a:solidFill>
              </a14:hiddenFill>
            </a:ext>
          </a:extLst>
        </p:spPr>
      </p:pic>
      <p:sp>
        <p:nvSpPr>
          <p:cNvPr id="7" name="Title 1"/>
          <p:cNvSpPr>
            <a:spLocks noGrp="1"/>
          </p:cNvSpPr>
          <p:nvPr>
            <p:ph type="title"/>
          </p:nvPr>
        </p:nvSpPr>
        <p:spPr>
          <a:xfrm>
            <a:off x="228600" y="127000"/>
            <a:ext cx="8610600" cy="868363"/>
          </a:xfrm>
        </p:spPr>
        <p:txBody>
          <a:bodyPr/>
          <a:lstStyle/>
          <a:p>
            <a:r>
              <a:rPr sz="3600" b="1" dirty="0" smtClean="0">
                <a:solidFill>
                  <a:srgbClr val="A20000"/>
                </a:solidFill>
              </a:rPr>
              <a:t>Customized Report</a:t>
            </a:r>
            <a:r>
              <a:rPr lang="en-US" sz="3600" b="1" dirty="0" smtClean="0">
                <a:solidFill>
                  <a:srgbClr val="A20000"/>
                </a:solidFill>
              </a:rPr>
              <a:t> – Prevented Planting</a:t>
            </a:r>
            <a:endParaRPr sz="3600" b="1" dirty="0">
              <a:solidFill>
                <a:srgbClr val="A20000"/>
              </a:solidFill>
            </a:endParaRPr>
          </a:p>
        </p:txBody>
      </p:sp>
    </p:spTree>
    <p:extLst>
      <p:ext uri="{BB962C8B-B14F-4D97-AF65-F5344CB8AC3E}">
        <p14:creationId xmlns:p14="http://schemas.microsoft.com/office/powerpoint/2010/main" val="35293724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27000"/>
            <a:ext cx="8610600" cy="868363"/>
          </a:xfrm>
        </p:spPr>
        <p:txBody>
          <a:bodyPr/>
          <a:lstStyle/>
          <a:p>
            <a:r>
              <a:rPr sz="3600" b="1" dirty="0" smtClean="0">
                <a:solidFill>
                  <a:srgbClr val="A20000"/>
                </a:solidFill>
              </a:rPr>
              <a:t>Customized Report</a:t>
            </a:r>
            <a:r>
              <a:rPr lang="en-US" sz="3600" b="1" dirty="0" smtClean="0">
                <a:solidFill>
                  <a:srgbClr val="A20000"/>
                </a:solidFill>
              </a:rPr>
              <a:t> – Prevented Planting</a:t>
            </a:r>
            <a:endParaRPr sz="3600" b="1" dirty="0">
              <a:solidFill>
                <a:srgbClr val="A20000"/>
              </a:solidFill>
            </a:endParaRPr>
          </a:p>
        </p:txBody>
      </p:sp>
      <p:sp>
        <p:nvSpPr>
          <p:cNvPr id="20483" name="Content Placeholder 4"/>
          <p:cNvSpPr>
            <a:spLocks noGrp="1"/>
          </p:cNvSpPr>
          <p:nvPr>
            <p:ph sz="half" idx="1"/>
          </p:nvPr>
        </p:nvSpPr>
        <p:spPr>
          <a:xfrm>
            <a:off x="152400" y="2362200"/>
            <a:ext cx="3810000" cy="2667000"/>
          </a:xfrm>
        </p:spPr>
        <p:txBody>
          <a:bodyPr/>
          <a:lstStyle/>
          <a:p>
            <a:pPr>
              <a:spcBef>
                <a:spcPts val="1200"/>
              </a:spcBef>
            </a:pPr>
            <a:r>
              <a:rPr lang="en-US" dirty="0" smtClean="0"/>
              <a:t>Maps showing accumulated precipitation anomalies over the 16-month period</a:t>
            </a:r>
            <a:endParaRPr lang="en-US" dirty="0"/>
          </a:p>
        </p:txBody>
      </p:sp>
      <p:pic>
        <p:nvPicPr>
          <p:cNvPr id="194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11" t="16666" r="6338" b="3145"/>
          <a:stretch/>
        </p:blipFill>
        <p:spPr bwMode="auto">
          <a:xfrm>
            <a:off x="4261449" y="1600200"/>
            <a:ext cx="4329286" cy="4399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43774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1447800"/>
            <a:ext cx="4191000" cy="4191000"/>
          </a:xfrm>
        </p:spPr>
        <p:txBody>
          <a:bodyPr/>
          <a:lstStyle/>
          <a:p>
            <a:r>
              <a:rPr lang="en-US" dirty="0" smtClean="0"/>
              <a:t>Hail</a:t>
            </a:r>
          </a:p>
          <a:p>
            <a:r>
              <a:rPr lang="en-US" dirty="0" smtClean="0"/>
              <a:t>Strong Winds</a:t>
            </a:r>
          </a:p>
          <a:p>
            <a:r>
              <a:rPr lang="en-US" dirty="0" smtClean="0"/>
              <a:t>Heavy Rain</a:t>
            </a:r>
          </a:p>
          <a:p>
            <a:endParaRPr lang="en-US" dirty="0"/>
          </a:p>
          <a:p>
            <a:pPr marL="0" indent="0">
              <a:buNone/>
            </a:pPr>
            <a:r>
              <a:rPr lang="en-US" dirty="0" smtClean="0">
                <a:solidFill>
                  <a:schemeClr val="accent1">
                    <a:lumMod val="75000"/>
                  </a:schemeClr>
                </a:solidFill>
              </a:rPr>
              <a:t>Combination of mapped products and point reports</a:t>
            </a:r>
            <a:endParaRPr lang="en-US" dirty="0">
              <a:solidFill>
                <a:schemeClr val="accent1">
                  <a:lumMod val="75000"/>
                </a:schemeClr>
              </a:solidFill>
            </a:endParaRPr>
          </a:p>
        </p:txBody>
      </p:sp>
      <p:sp>
        <p:nvSpPr>
          <p:cNvPr id="4" name="Title 1"/>
          <p:cNvSpPr txBox="1">
            <a:spLocks/>
          </p:cNvSpPr>
          <p:nvPr/>
        </p:nvSpPr>
        <p:spPr bwMode="auto">
          <a:xfrm>
            <a:off x="217098" y="457200"/>
            <a:ext cx="86106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b="1" dirty="0" smtClean="0">
                <a:solidFill>
                  <a:srgbClr val="A20000"/>
                </a:solidFill>
              </a:rPr>
              <a:t>Coming Fall 2015: Severe Weather</a:t>
            </a:r>
            <a:endParaRPr lang="en-US" sz="3600" b="1" dirty="0">
              <a:solidFill>
                <a:srgbClr val="A20000"/>
              </a:solidFill>
            </a:endParaRPr>
          </a:p>
        </p:txBody>
      </p:sp>
      <p:grpSp>
        <p:nvGrpSpPr>
          <p:cNvPr id="5" name="Group 4"/>
          <p:cNvGrpSpPr/>
          <p:nvPr/>
        </p:nvGrpSpPr>
        <p:grpSpPr>
          <a:xfrm>
            <a:off x="7789626" y="6088092"/>
            <a:ext cx="1261241" cy="702726"/>
            <a:chOff x="2057400" y="4813760"/>
            <a:chExt cx="1964267" cy="990600"/>
          </a:xfrm>
        </p:grpSpPr>
        <p:sp>
          <p:nvSpPr>
            <p:cNvPr id="6" name="Rounded Rectangle 5"/>
            <p:cNvSpPr/>
            <p:nvPr/>
          </p:nvSpPr>
          <p:spPr>
            <a:xfrm>
              <a:off x="2057400" y="4813760"/>
              <a:ext cx="1964267" cy="9906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pic>
          <p:nvPicPr>
            <p:cNvPr id="7" name="Picture 6" descr="OSU-logo-vert.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2867" y="4913774"/>
              <a:ext cx="67733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3"/>
            <p:cNvGrpSpPr>
              <a:grpSpLocks/>
            </p:cNvGrpSpPr>
            <p:nvPr/>
          </p:nvGrpSpPr>
          <p:grpSpPr bwMode="auto">
            <a:xfrm>
              <a:off x="2802467" y="4901073"/>
              <a:ext cx="1219200" cy="762000"/>
              <a:chOff x="624" y="432"/>
              <a:chExt cx="3970" cy="1488"/>
            </a:xfrm>
          </p:grpSpPr>
          <p:sp>
            <p:nvSpPr>
              <p:cNvPr id="9" name="WordArt 4"/>
              <p:cNvSpPr>
                <a:spLocks noChangeArrowheads="1" noChangeShapeType="1" noTextEdit="1"/>
              </p:cNvSpPr>
              <p:nvPr/>
            </p:nvSpPr>
            <p:spPr bwMode="auto">
              <a:xfrm>
                <a:off x="2836" y="1776"/>
                <a:ext cx="960" cy="144"/>
              </a:xfrm>
              <a:prstGeom prst="rect">
                <a:avLst/>
              </a:prstGeom>
            </p:spPr>
            <p:txBody>
              <a:bodyPr wrap="none" fromWordArt="1">
                <a:prstTxWarp prst="textPlain">
                  <a:avLst>
                    <a:gd name="adj" fmla="val 50000"/>
                  </a:avLst>
                </a:prstTxWarp>
              </a:bodyPr>
              <a:lstStyle/>
              <a:p>
                <a:pPr algn="ctr"/>
                <a:r>
                  <a:rPr lang="en-US" sz="2400" kern="10" spc="2400" normalizeH="1">
                    <a:ln w="15875">
                      <a:solidFill>
                        <a:schemeClr val="tx1"/>
                      </a:solidFill>
                      <a:round/>
                      <a:headEnd/>
                      <a:tailEnd/>
                    </a:ln>
                    <a:solidFill>
                      <a:schemeClr val="bg1"/>
                    </a:solidFill>
                    <a:latin typeface="Book Antiqua"/>
                  </a:rPr>
                  <a:t>GROUP</a:t>
                </a:r>
              </a:p>
            </p:txBody>
          </p:sp>
          <p:sp>
            <p:nvSpPr>
              <p:cNvPr id="10" name="WordArt 5"/>
              <p:cNvSpPr>
                <a:spLocks noChangeArrowheads="1" noChangeShapeType="1" noTextEdit="1"/>
              </p:cNvSpPr>
              <p:nvPr/>
            </p:nvSpPr>
            <p:spPr bwMode="auto">
              <a:xfrm>
                <a:off x="1218" y="1405"/>
                <a:ext cx="3035" cy="344"/>
              </a:xfrm>
              <a:prstGeom prst="rect">
                <a:avLst/>
              </a:prstGeom>
              <a:extLst>
                <a:ext uri="{909E8E84-426E-40DD-AFC4-6F175D3DCCD1}">
                  <a14:hiddenFill xmlns:a14="http://schemas.microsoft.com/office/drawing/2010/main">
                    <a:solidFill>
                      <a:srgbClr val="FFFFFF"/>
                    </a:solidFill>
                  </a14:hiddenFill>
                </a:ext>
              </a:extLst>
            </p:spPr>
            <p:txBody>
              <a:bodyPr wrap="none" fromWordArt="1">
                <a:prstTxWarp prst="textFadeUp">
                  <a:avLst>
                    <a:gd name="adj" fmla="val 0"/>
                  </a:avLst>
                </a:prstTxWarp>
              </a:bodyPr>
              <a:lstStyle/>
              <a:p>
                <a:pPr algn="ctr"/>
                <a:r>
                  <a:rPr lang="en-US" sz="3600" kern="10" dirty="0">
                    <a:ln w="19050">
                      <a:solidFill>
                        <a:schemeClr val="tx1"/>
                      </a:solidFill>
                      <a:round/>
                      <a:headEnd/>
                      <a:tailEnd/>
                    </a:ln>
                    <a:noFill/>
                    <a:latin typeface="Impact"/>
                  </a:rPr>
                  <a:t>PRISM</a:t>
                </a:r>
              </a:p>
            </p:txBody>
          </p:sp>
          <p:grpSp>
            <p:nvGrpSpPr>
              <p:cNvPr id="11" name="Group 6"/>
              <p:cNvGrpSpPr>
                <a:grpSpLocks/>
              </p:cNvGrpSpPr>
              <p:nvPr/>
            </p:nvGrpSpPr>
            <p:grpSpPr bwMode="auto">
              <a:xfrm>
                <a:off x="1916" y="528"/>
                <a:ext cx="1843" cy="849"/>
                <a:chOff x="2008" y="336"/>
                <a:chExt cx="1843" cy="849"/>
              </a:xfrm>
            </p:grpSpPr>
            <p:sp>
              <p:nvSpPr>
                <p:cNvPr id="13" name="AutoShape 7"/>
                <p:cNvSpPr>
                  <a:spLocks noChangeArrowheads="1"/>
                </p:cNvSpPr>
                <p:nvPr/>
              </p:nvSpPr>
              <p:spPr bwMode="auto">
                <a:xfrm rot="10800000">
                  <a:off x="2008" y="1097"/>
                  <a:ext cx="1843" cy="8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79 w 21600"/>
                    <a:gd name="T13" fmla="*/ 2483 h 21600"/>
                    <a:gd name="T14" fmla="*/ 19221 w 21600"/>
                    <a:gd name="T15" fmla="*/ 19117 h 21600"/>
                  </a:gdLst>
                  <a:ahLst/>
                  <a:cxnLst>
                    <a:cxn ang="T8">
                      <a:pos x="T0" y="T1"/>
                    </a:cxn>
                    <a:cxn ang="T9">
                      <a:pos x="T2" y="T3"/>
                    </a:cxn>
                    <a:cxn ang="T10">
                      <a:pos x="T4" y="T5"/>
                    </a:cxn>
                    <a:cxn ang="T11">
                      <a:pos x="T6" y="T7"/>
                    </a:cxn>
                  </a:cxnLst>
                  <a:rect l="T12" t="T13" r="T14" b="T15"/>
                  <a:pathLst>
                    <a:path w="21600" h="21600">
                      <a:moveTo>
                        <a:pt x="0" y="0"/>
                      </a:moveTo>
                      <a:lnTo>
                        <a:pt x="1148" y="21600"/>
                      </a:lnTo>
                      <a:lnTo>
                        <a:pt x="20452" y="21600"/>
                      </a:lnTo>
                      <a:lnTo>
                        <a:pt x="21600" y="0"/>
                      </a:lnTo>
                      <a:lnTo>
                        <a:pt x="0" y="0"/>
                      </a:lnTo>
                      <a:close/>
                    </a:path>
                  </a:pathLst>
                </a:custGeom>
                <a:gradFill rotWithShape="1">
                  <a:gsLst>
                    <a:gs pos="0">
                      <a:srgbClr val="F40000"/>
                    </a:gs>
                    <a:gs pos="100000">
                      <a:srgbClr val="FF66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4" name="AutoShape 8"/>
                <p:cNvSpPr>
                  <a:spLocks noChangeArrowheads="1"/>
                </p:cNvSpPr>
                <p:nvPr/>
              </p:nvSpPr>
              <p:spPr bwMode="auto">
                <a:xfrm rot="10800000">
                  <a:off x="2105" y="1033"/>
                  <a:ext cx="1649" cy="6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240 w 21600"/>
                    <a:gd name="T13" fmla="*/ 2326 h 21600"/>
                    <a:gd name="T14" fmla="*/ 19360 w 21600"/>
                    <a:gd name="T15" fmla="*/ 19274 h 21600"/>
                  </a:gdLst>
                  <a:ahLst/>
                  <a:cxnLst>
                    <a:cxn ang="T8">
                      <a:pos x="T0" y="T1"/>
                    </a:cxn>
                    <a:cxn ang="T9">
                      <a:pos x="T2" y="T3"/>
                    </a:cxn>
                    <a:cxn ang="T10">
                      <a:pos x="T4" y="T5"/>
                    </a:cxn>
                    <a:cxn ang="T11">
                      <a:pos x="T6" y="T7"/>
                    </a:cxn>
                  </a:cxnLst>
                  <a:rect l="T12" t="T13" r="T14" b="T15"/>
                  <a:pathLst>
                    <a:path w="21600" h="21600">
                      <a:moveTo>
                        <a:pt x="0" y="0"/>
                      </a:moveTo>
                      <a:lnTo>
                        <a:pt x="879" y="21600"/>
                      </a:lnTo>
                      <a:lnTo>
                        <a:pt x="20721" y="21600"/>
                      </a:lnTo>
                      <a:lnTo>
                        <a:pt x="21600" y="0"/>
                      </a:lnTo>
                      <a:lnTo>
                        <a:pt x="0" y="0"/>
                      </a:lnTo>
                      <a:close/>
                    </a:path>
                  </a:pathLst>
                </a:custGeom>
                <a:gradFill rotWithShape="1">
                  <a:gsLst>
                    <a:gs pos="0">
                      <a:srgbClr val="FF6600"/>
                    </a:gs>
                    <a:gs pos="100000">
                      <a:srgbClr val="FFFF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5" name="AutoShape 9"/>
                <p:cNvSpPr>
                  <a:spLocks noChangeArrowheads="1"/>
                </p:cNvSpPr>
                <p:nvPr/>
              </p:nvSpPr>
              <p:spPr bwMode="auto">
                <a:xfrm rot="10800000">
                  <a:off x="2284" y="775"/>
                  <a:ext cx="1294" cy="1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255 w 21600"/>
                    <a:gd name="T13" fmla="*/ 3240 h 21600"/>
                    <a:gd name="T14" fmla="*/ 18345 w 21600"/>
                    <a:gd name="T15" fmla="*/ 18360 h 21600"/>
                  </a:gdLst>
                  <a:ahLst/>
                  <a:cxnLst>
                    <a:cxn ang="T8">
                      <a:pos x="T0" y="T1"/>
                    </a:cxn>
                    <a:cxn ang="T9">
                      <a:pos x="T2" y="T3"/>
                    </a:cxn>
                    <a:cxn ang="T10">
                      <a:pos x="T4" y="T5"/>
                    </a:cxn>
                    <a:cxn ang="T11">
                      <a:pos x="T6" y="T7"/>
                    </a:cxn>
                  </a:cxnLst>
                  <a:rect l="T12" t="T13" r="T14" b="T15"/>
                  <a:pathLst>
                    <a:path w="21600" h="21600">
                      <a:moveTo>
                        <a:pt x="0" y="0"/>
                      </a:moveTo>
                      <a:lnTo>
                        <a:pt x="2898" y="21600"/>
                      </a:lnTo>
                      <a:lnTo>
                        <a:pt x="18702" y="21600"/>
                      </a:lnTo>
                      <a:lnTo>
                        <a:pt x="21600" y="0"/>
                      </a:lnTo>
                      <a:lnTo>
                        <a:pt x="0" y="0"/>
                      </a:lnTo>
                      <a:close/>
                    </a:path>
                  </a:pathLst>
                </a:custGeom>
                <a:gradFill rotWithShape="1">
                  <a:gsLst>
                    <a:gs pos="0">
                      <a:srgbClr val="008000"/>
                    </a:gs>
                    <a:gs pos="100000">
                      <a:srgbClr val="0000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6" name="AutoShape 10"/>
                <p:cNvSpPr>
                  <a:spLocks noChangeArrowheads="1"/>
                </p:cNvSpPr>
                <p:nvPr/>
              </p:nvSpPr>
              <p:spPr bwMode="auto">
                <a:xfrm rot="10800000">
                  <a:off x="2173" y="966"/>
                  <a:ext cx="1508" cy="6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292 w 21600"/>
                    <a:gd name="T13" fmla="*/ 2224 h 21600"/>
                    <a:gd name="T14" fmla="*/ 19308 w 21600"/>
                    <a:gd name="T15" fmla="*/ 19376 h 21600"/>
                  </a:gdLst>
                  <a:ahLst/>
                  <a:cxnLst>
                    <a:cxn ang="T8">
                      <a:pos x="T0" y="T1"/>
                    </a:cxn>
                    <a:cxn ang="T9">
                      <a:pos x="T2" y="T3"/>
                    </a:cxn>
                    <a:cxn ang="T10">
                      <a:pos x="T4" y="T5"/>
                    </a:cxn>
                    <a:cxn ang="T11">
                      <a:pos x="T6" y="T7"/>
                    </a:cxn>
                  </a:cxnLst>
                  <a:rect l="T12" t="T13" r="T14" b="T15"/>
                  <a:pathLst>
                    <a:path w="21600" h="21600">
                      <a:moveTo>
                        <a:pt x="0" y="0"/>
                      </a:moveTo>
                      <a:lnTo>
                        <a:pt x="990" y="21600"/>
                      </a:lnTo>
                      <a:lnTo>
                        <a:pt x="20610" y="21600"/>
                      </a:lnTo>
                      <a:lnTo>
                        <a:pt x="21600" y="0"/>
                      </a:lnTo>
                      <a:lnTo>
                        <a:pt x="0" y="0"/>
                      </a:lnTo>
                      <a:close/>
                    </a:path>
                  </a:pathLst>
                </a:custGeom>
                <a:gradFill rotWithShape="1">
                  <a:gsLst>
                    <a:gs pos="0">
                      <a:srgbClr val="FFFF00"/>
                    </a:gs>
                    <a:gs pos="100000">
                      <a:srgbClr val="0080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7" name="AutoShape 11"/>
                <p:cNvSpPr>
                  <a:spLocks noChangeArrowheads="1"/>
                </p:cNvSpPr>
                <p:nvPr/>
              </p:nvSpPr>
              <p:spPr bwMode="auto">
                <a:xfrm rot="10800000">
                  <a:off x="2452" y="637"/>
                  <a:ext cx="953" cy="13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90 w 21600"/>
                    <a:gd name="T13" fmla="*/ 3574 h 21600"/>
                    <a:gd name="T14" fmla="*/ 18110 w 21600"/>
                    <a:gd name="T15" fmla="*/ 18026 h 21600"/>
                  </a:gdLst>
                  <a:ahLst/>
                  <a:cxnLst>
                    <a:cxn ang="T8">
                      <a:pos x="T0" y="T1"/>
                    </a:cxn>
                    <a:cxn ang="T9">
                      <a:pos x="T2" y="T3"/>
                    </a:cxn>
                    <a:cxn ang="T10">
                      <a:pos x="T4" y="T5"/>
                    </a:cxn>
                    <a:cxn ang="T11">
                      <a:pos x="T6" y="T7"/>
                    </a:cxn>
                  </a:cxnLst>
                  <a:rect l="T12" t="T13" r="T14" b="T15"/>
                  <a:pathLst>
                    <a:path w="21600" h="21600">
                      <a:moveTo>
                        <a:pt x="0" y="0"/>
                      </a:moveTo>
                      <a:lnTo>
                        <a:pt x="3395" y="21600"/>
                      </a:lnTo>
                      <a:lnTo>
                        <a:pt x="18205" y="21600"/>
                      </a:lnTo>
                      <a:lnTo>
                        <a:pt x="21600" y="0"/>
                      </a:lnTo>
                      <a:lnTo>
                        <a:pt x="0" y="0"/>
                      </a:lnTo>
                      <a:close/>
                    </a:path>
                  </a:pathLst>
                </a:custGeom>
                <a:gradFill rotWithShape="1">
                  <a:gsLst>
                    <a:gs pos="0">
                      <a:srgbClr val="0000FF"/>
                    </a:gs>
                    <a:gs pos="100000">
                      <a:srgbClr val="9900CC"/>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8" name="AutoShape 12"/>
                <p:cNvSpPr>
                  <a:spLocks noChangeArrowheads="1"/>
                </p:cNvSpPr>
                <p:nvPr/>
              </p:nvSpPr>
              <p:spPr bwMode="auto">
                <a:xfrm rot="10800000">
                  <a:off x="2759" y="408"/>
                  <a:ext cx="344" cy="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709 w 21600"/>
                    <a:gd name="T13" fmla="*/ 4747 h 21600"/>
                    <a:gd name="T14" fmla="*/ 16891 w 21600"/>
                    <a:gd name="T15" fmla="*/ 16853 h 21600"/>
                  </a:gdLst>
                  <a:ahLst/>
                  <a:cxnLst>
                    <a:cxn ang="T8">
                      <a:pos x="T0" y="T1"/>
                    </a:cxn>
                    <a:cxn ang="T9">
                      <a:pos x="T2" y="T3"/>
                    </a:cxn>
                    <a:cxn ang="T10">
                      <a:pos x="T4" y="T5"/>
                    </a:cxn>
                    <a:cxn ang="T11">
                      <a:pos x="T6" y="T7"/>
                    </a:cxn>
                  </a:cxnLst>
                  <a:rect l="T12" t="T13" r="T14" b="T15"/>
                  <a:pathLst>
                    <a:path w="21600" h="21600">
                      <a:moveTo>
                        <a:pt x="0" y="0"/>
                      </a:moveTo>
                      <a:lnTo>
                        <a:pt x="5834" y="21600"/>
                      </a:lnTo>
                      <a:lnTo>
                        <a:pt x="15766" y="21600"/>
                      </a:lnTo>
                      <a:lnTo>
                        <a:pt x="21600" y="0"/>
                      </a:lnTo>
                      <a:lnTo>
                        <a:pt x="0" y="0"/>
                      </a:lnTo>
                      <a:close/>
                    </a:path>
                  </a:pathLst>
                </a:custGeom>
                <a:gradFill rotWithShape="1">
                  <a:gsLst>
                    <a:gs pos="0">
                      <a:srgbClr val="FF00FF"/>
                    </a:gs>
                    <a:gs pos="100000">
                      <a:schemeClr val="bg1"/>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9" name="AutoShape 13"/>
                <p:cNvSpPr>
                  <a:spLocks noChangeArrowheads="1"/>
                </p:cNvSpPr>
                <p:nvPr/>
              </p:nvSpPr>
              <p:spPr bwMode="auto">
                <a:xfrm rot="10800000">
                  <a:off x="2608" y="497"/>
                  <a:ext cx="646" cy="14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47 w 21600"/>
                    <a:gd name="T13" fmla="*/ 4289 h 21600"/>
                    <a:gd name="T14" fmla="*/ 17253 w 21600"/>
                    <a:gd name="T15" fmla="*/ 17311 h 21600"/>
                  </a:gdLst>
                  <a:ahLst/>
                  <a:cxnLst>
                    <a:cxn ang="T8">
                      <a:pos x="T0" y="T1"/>
                    </a:cxn>
                    <a:cxn ang="T9">
                      <a:pos x="T2" y="T3"/>
                    </a:cxn>
                    <a:cxn ang="T10">
                      <a:pos x="T4" y="T5"/>
                    </a:cxn>
                    <a:cxn ang="T11">
                      <a:pos x="T6" y="T7"/>
                    </a:cxn>
                  </a:cxnLst>
                  <a:rect l="T12" t="T13" r="T14" b="T15"/>
                  <a:pathLst>
                    <a:path w="21600" h="21600">
                      <a:moveTo>
                        <a:pt x="0" y="0"/>
                      </a:moveTo>
                      <a:lnTo>
                        <a:pt x="5113" y="21600"/>
                      </a:lnTo>
                      <a:lnTo>
                        <a:pt x="16487" y="21600"/>
                      </a:lnTo>
                      <a:lnTo>
                        <a:pt x="21600" y="0"/>
                      </a:lnTo>
                      <a:lnTo>
                        <a:pt x="0" y="0"/>
                      </a:lnTo>
                      <a:close/>
                    </a:path>
                  </a:pathLst>
                </a:custGeom>
                <a:gradFill rotWithShape="1">
                  <a:gsLst>
                    <a:gs pos="0">
                      <a:srgbClr val="9900CC"/>
                    </a:gs>
                    <a:gs pos="100000">
                      <a:srgbClr val="FF00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20" name="AutoShape 14"/>
                <p:cNvSpPr>
                  <a:spLocks noChangeArrowheads="1"/>
                </p:cNvSpPr>
                <p:nvPr/>
              </p:nvSpPr>
              <p:spPr bwMode="auto">
                <a:xfrm rot="10800000">
                  <a:off x="2248" y="934"/>
                  <a:ext cx="1370" cy="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097 w 21600"/>
                    <a:gd name="T13" fmla="*/ 1964 h 21600"/>
                    <a:gd name="T14" fmla="*/ 19503 w 21600"/>
                    <a:gd name="T15" fmla="*/ 19636 h 21600"/>
                  </a:gdLst>
                  <a:ahLst/>
                  <a:cxnLst>
                    <a:cxn ang="T8">
                      <a:pos x="T0" y="T1"/>
                    </a:cxn>
                    <a:cxn ang="T9">
                      <a:pos x="T2" y="T3"/>
                    </a:cxn>
                    <a:cxn ang="T10">
                      <a:pos x="T4" y="T5"/>
                    </a:cxn>
                    <a:cxn ang="T11">
                      <a:pos x="T6" y="T7"/>
                    </a:cxn>
                  </a:cxnLst>
                  <a:rect l="T12" t="T13" r="T14" b="T15"/>
                  <a:pathLst>
                    <a:path w="21600" h="21600">
                      <a:moveTo>
                        <a:pt x="0" y="0"/>
                      </a:moveTo>
                      <a:lnTo>
                        <a:pt x="580" y="21600"/>
                      </a:lnTo>
                      <a:lnTo>
                        <a:pt x="21020" y="21600"/>
                      </a:lnTo>
                      <a:lnTo>
                        <a:pt x="21600" y="0"/>
                      </a:lnTo>
                      <a:lnTo>
                        <a:pt x="0" y="0"/>
                      </a:lnTo>
                      <a:close/>
                    </a:path>
                  </a:pathLst>
                </a:custGeom>
                <a:solidFill>
                  <a:srgbClr val="008000"/>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21" name="AutoShape 15"/>
                <p:cNvSpPr>
                  <a:spLocks noChangeArrowheads="1"/>
                </p:cNvSpPr>
                <p:nvPr/>
              </p:nvSpPr>
              <p:spPr bwMode="auto">
                <a:xfrm rot="10800000">
                  <a:off x="2851" y="339"/>
                  <a:ext cx="160" cy="6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155 w 21600"/>
                    <a:gd name="T13" fmla="*/ 7200 h 21600"/>
                    <a:gd name="T14" fmla="*/ 14445 w 21600"/>
                    <a:gd name="T15" fmla="*/ 14400 h 21600"/>
                  </a:gdLst>
                  <a:ahLst/>
                  <a:cxnLst>
                    <a:cxn ang="T8">
                      <a:pos x="T0" y="T1"/>
                    </a:cxn>
                    <a:cxn ang="T9">
                      <a:pos x="T2" y="T3"/>
                    </a:cxn>
                    <a:cxn ang="T10">
                      <a:pos x="T4" y="T5"/>
                    </a:cxn>
                    <a:cxn ang="T11">
                      <a:pos x="T6" y="T7"/>
                    </a:cxn>
                  </a:cxnLst>
                  <a:rect l="T12" t="T13" r="T14" b="T15"/>
                  <a:pathLst>
                    <a:path w="21600" h="21600">
                      <a:moveTo>
                        <a:pt x="0" y="0"/>
                      </a:moveTo>
                      <a:lnTo>
                        <a:pt x="10800" y="21600"/>
                      </a:lnTo>
                      <a:lnTo>
                        <a:pt x="21600" y="0"/>
                      </a:lnTo>
                      <a:lnTo>
                        <a:pt x="0" y="0"/>
                      </a:lnTo>
                      <a:close/>
                    </a:path>
                  </a:pathLst>
                </a:cu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22" name="AutoShape 16"/>
                <p:cNvSpPr>
                  <a:spLocks noChangeArrowheads="1"/>
                </p:cNvSpPr>
                <p:nvPr/>
              </p:nvSpPr>
              <p:spPr bwMode="auto">
                <a:xfrm rot="10800000" flipV="1">
                  <a:off x="2010" y="336"/>
                  <a:ext cx="1840" cy="849"/>
                </a:xfrm>
                <a:prstGeom prst="triangle">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US" altLang="en-US"/>
                </a:p>
              </p:txBody>
            </p:sp>
          </p:grpSp>
          <p:pic>
            <p:nvPicPr>
              <p:cNvPr id="12" name="Picture 17" descr="mountains"/>
              <p:cNvPicPr>
                <a:picLocks noChangeAspect="1" noChangeArrowheads="1"/>
              </p:cNvPicPr>
              <p:nvPr/>
            </p:nvPicPr>
            <p:blipFill>
              <a:blip r:embed="rId3" cstate="print">
                <a:extLst>
                  <a:ext uri="{28A0092B-C50C-407E-A947-70E740481C1C}">
                    <a14:useLocalDpi xmlns:a14="http://schemas.microsoft.com/office/drawing/2010/main" val="0"/>
                  </a:ext>
                </a:extLst>
              </a:blip>
              <a:srcRect b="12183"/>
              <a:stretch>
                <a:fillRect/>
              </a:stretch>
            </p:blipFill>
            <p:spPr bwMode="auto">
              <a:xfrm>
                <a:off x="624" y="432"/>
                <a:ext cx="3970" cy="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11484861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66800" y="838200"/>
            <a:ext cx="6920713" cy="5493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01306" y="314980"/>
            <a:ext cx="7010189" cy="523220"/>
          </a:xfrm>
          <a:prstGeom prst="rect">
            <a:avLst/>
          </a:prstGeom>
          <a:noFill/>
        </p:spPr>
        <p:txBody>
          <a:bodyPr wrap="none" rtlCol="0">
            <a:spAutoFit/>
          </a:bodyPr>
          <a:lstStyle/>
          <a:p>
            <a:r>
              <a:rPr lang="en-US" sz="2800" b="1" dirty="0" smtClean="0">
                <a:solidFill>
                  <a:srgbClr val="960000"/>
                </a:solidFill>
              </a:rPr>
              <a:t>Weather RADAR Mapped Hail Estimates</a:t>
            </a:r>
            <a:endParaRPr lang="en-US" sz="2800" b="1" dirty="0">
              <a:solidFill>
                <a:srgbClr val="960000"/>
              </a:solidFill>
            </a:endParaRPr>
          </a:p>
        </p:txBody>
      </p:sp>
    </p:spTree>
    <p:extLst>
      <p:ext uri="{BB962C8B-B14F-4D97-AF65-F5344CB8AC3E}">
        <p14:creationId xmlns:p14="http://schemas.microsoft.com/office/powerpoint/2010/main" val="4066077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19400" y="661300"/>
            <a:ext cx="4970035" cy="523220"/>
          </a:xfrm>
          <a:prstGeom prst="rect">
            <a:avLst/>
          </a:prstGeom>
          <a:noFill/>
        </p:spPr>
        <p:txBody>
          <a:bodyPr wrap="square" rtlCol="0">
            <a:spAutoFit/>
          </a:bodyPr>
          <a:lstStyle/>
          <a:p>
            <a:r>
              <a:rPr lang="en-US" sz="2800" b="1" dirty="0" err="1" smtClean="0">
                <a:solidFill>
                  <a:srgbClr val="960000"/>
                </a:solidFill>
              </a:rPr>
              <a:t>CoCoRaHS</a:t>
            </a:r>
            <a:r>
              <a:rPr lang="en-US" sz="2800" b="1" dirty="0" smtClean="0">
                <a:solidFill>
                  <a:srgbClr val="960000"/>
                </a:solidFill>
              </a:rPr>
              <a:t> Observations</a:t>
            </a:r>
            <a:endParaRPr lang="en-US" sz="2800" b="1" dirty="0">
              <a:solidFill>
                <a:srgbClr val="960000"/>
              </a:solidFill>
            </a:endParaRPr>
          </a:p>
        </p:txBody>
      </p:sp>
      <p:pic>
        <p:nvPicPr>
          <p:cNvPr id="20482" name="Picture 2" descr="http://www.cocorahs.org/Maps/GetMap.aspx?state=NE&amp;type=stations&amp;date=06/29/2014&amp;c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873" y="1184520"/>
            <a:ext cx="6670527" cy="541980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cocorahs.org/images/header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1285875" cy="13335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cocorahs.org/images/header_titleba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9144" y="153004"/>
            <a:ext cx="5022273" cy="4416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189" y="2590800"/>
            <a:ext cx="1723549" cy="1015663"/>
          </a:xfrm>
          <a:prstGeom prst="rect">
            <a:avLst/>
          </a:prstGeom>
          <a:noFill/>
        </p:spPr>
        <p:txBody>
          <a:bodyPr wrap="none" rtlCol="0">
            <a:spAutoFit/>
          </a:bodyPr>
          <a:lstStyle/>
          <a:p>
            <a:r>
              <a:rPr lang="en-US" sz="2000" dirty="0" smtClean="0"/>
              <a:t>Anyone can </a:t>
            </a:r>
          </a:p>
          <a:p>
            <a:r>
              <a:rPr lang="en-US" sz="2000" dirty="0" smtClean="0"/>
              <a:t>join:</a:t>
            </a:r>
          </a:p>
          <a:p>
            <a:r>
              <a:rPr lang="en-US" sz="2000" dirty="0" smtClean="0"/>
              <a:t>Cocorahs.org</a:t>
            </a:r>
            <a:endParaRPr lang="en-US" sz="2000" dirty="0"/>
          </a:p>
        </p:txBody>
      </p:sp>
    </p:spTree>
    <p:extLst>
      <p:ext uri="{BB962C8B-B14F-4D97-AF65-F5344CB8AC3E}">
        <p14:creationId xmlns:p14="http://schemas.microsoft.com/office/powerpoint/2010/main" val="7375775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69617" y="838200"/>
            <a:ext cx="5913798" cy="523220"/>
          </a:xfrm>
          <a:prstGeom prst="rect">
            <a:avLst/>
          </a:prstGeom>
          <a:noFill/>
        </p:spPr>
        <p:txBody>
          <a:bodyPr wrap="none" rtlCol="0">
            <a:spAutoFit/>
          </a:bodyPr>
          <a:lstStyle/>
          <a:p>
            <a:r>
              <a:rPr lang="en-US" sz="2800" b="1" dirty="0" smtClean="0">
                <a:solidFill>
                  <a:srgbClr val="960000"/>
                </a:solidFill>
              </a:rPr>
              <a:t>NWS Local Storm Reports (LSRs)</a:t>
            </a:r>
          </a:p>
        </p:txBody>
      </p:sp>
      <p:sp>
        <p:nvSpPr>
          <p:cNvPr id="2" name="TextBox 1"/>
          <p:cNvSpPr txBox="1"/>
          <p:nvPr/>
        </p:nvSpPr>
        <p:spPr>
          <a:xfrm>
            <a:off x="1676400" y="2057400"/>
            <a:ext cx="5945863" cy="3046988"/>
          </a:xfrm>
          <a:prstGeom prst="rect">
            <a:avLst/>
          </a:prstGeom>
          <a:noFill/>
        </p:spPr>
        <p:txBody>
          <a:bodyPr wrap="square" rtlCol="0">
            <a:spAutoFit/>
          </a:bodyPr>
          <a:lstStyle/>
          <a:p>
            <a:r>
              <a:rPr lang="en-US" sz="2400" b="1" dirty="0"/>
              <a:t>Hail, strong winds, heavy rain</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Thousands of trained weather spotters</a:t>
            </a:r>
          </a:p>
          <a:p>
            <a:pPr marL="342900" indent="-342900">
              <a:buFont typeface="Arial" pitchFamily="34" charset="0"/>
              <a:buChar char="•"/>
            </a:pPr>
            <a:r>
              <a:rPr lang="en-US" sz="2400" dirty="0" smtClean="0"/>
              <a:t>Emergency Personnel</a:t>
            </a:r>
          </a:p>
          <a:p>
            <a:pPr marL="342900" indent="-342900">
              <a:buFont typeface="Arial" pitchFamily="34" charset="0"/>
              <a:buChar char="•"/>
            </a:pPr>
            <a:r>
              <a:rPr lang="en-US" sz="2400" dirty="0" smtClean="0"/>
              <a:t>Law Enforcement</a:t>
            </a:r>
          </a:p>
          <a:p>
            <a:pPr marL="342900" indent="-342900">
              <a:buFont typeface="Arial" pitchFamily="34" charset="0"/>
              <a:buChar char="•"/>
            </a:pPr>
            <a:r>
              <a:rPr lang="en-US" sz="2400" dirty="0" smtClean="0"/>
              <a:t>General Public</a:t>
            </a:r>
          </a:p>
          <a:p>
            <a:endParaRPr lang="en-US" sz="2400" dirty="0"/>
          </a:p>
          <a:p>
            <a:endParaRPr lang="en-US" sz="2400" dirty="0"/>
          </a:p>
        </p:txBody>
      </p:sp>
      <p:grpSp>
        <p:nvGrpSpPr>
          <p:cNvPr id="5" name="Group 4"/>
          <p:cNvGrpSpPr/>
          <p:nvPr/>
        </p:nvGrpSpPr>
        <p:grpSpPr>
          <a:xfrm>
            <a:off x="7789626" y="6088092"/>
            <a:ext cx="1261241" cy="702726"/>
            <a:chOff x="2057400" y="4813760"/>
            <a:chExt cx="1964267" cy="990600"/>
          </a:xfrm>
        </p:grpSpPr>
        <p:sp>
          <p:nvSpPr>
            <p:cNvPr id="6" name="Rounded Rectangle 5"/>
            <p:cNvSpPr/>
            <p:nvPr/>
          </p:nvSpPr>
          <p:spPr>
            <a:xfrm>
              <a:off x="2057400" y="4813760"/>
              <a:ext cx="1964267" cy="9906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pic>
          <p:nvPicPr>
            <p:cNvPr id="7" name="Picture 6" descr="OSU-logo-vert.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2867" y="4913774"/>
              <a:ext cx="67733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3"/>
            <p:cNvGrpSpPr>
              <a:grpSpLocks/>
            </p:cNvGrpSpPr>
            <p:nvPr/>
          </p:nvGrpSpPr>
          <p:grpSpPr bwMode="auto">
            <a:xfrm>
              <a:off x="2802467" y="4901073"/>
              <a:ext cx="1219200" cy="762000"/>
              <a:chOff x="624" y="432"/>
              <a:chExt cx="3970" cy="1488"/>
            </a:xfrm>
          </p:grpSpPr>
          <p:sp>
            <p:nvSpPr>
              <p:cNvPr id="9" name="WordArt 4"/>
              <p:cNvSpPr>
                <a:spLocks noChangeArrowheads="1" noChangeShapeType="1" noTextEdit="1"/>
              </p:cNvSpPr>
              <p:nvPr/>
            </p:nvSpPr>
            <p:spPr bwMode="auto">
              <a:xfrm>
                <a:off x="2836" y="1776"/>
                <a:ext cx="960" cy="144"/>
              </a:xfrm>
              <a:prstGeom prst="rect">
                <a:avLst/>
              </a:prstGeom>
            </p:spPr>
            <p:txBody>
              <a:bodyPr wrap="none" fromWordArt="1">
                <a:prstTxWarp prst="textPlain">
                  <a:avLst>
                    <a:gd name="adj" fmla="val 50000"/>
                  </a:avLst>
                </a:prstTxWarp>
              </a:bodyPr>
              <a:lstStyle/>
              <a:p>
                <a:pPr algn="ctr"/>
                <a:r>
                  <a:rPr lang="en-US" sz="2400" kern="10" spc="2400" normalizeH="1">
                    <a:ln w="15875">
                      <a:solidFill>
                        <a:schemeClr val="tx1"/>
                      </a:solidFill>
                      <a:round/>
                      <a:headEnd/>
                      <a:tailEnd/>
                    </a:ln>
                    <a:solidFill>
                      <a:schemeClr val="bg1"/>
                    </a:solidFill>
                    <a:latin typeface="Book Antiqua"/>
                  </a:rPr>
                  <a:t>GROUP</a:t>
                </a:r>
              </a:p>
            </p:txBody>
          </p:sp>
          <p:sp>
            <p:nvSpPr>
              <p:cNvPr id="10" name="WordArt 5"/>
              <p:cNvSpPr>
                <a:spLocks noChangeArrowheads="1" noChangeShapeType="1" noTextEdit="1"/>
              </p:cNvSpPr>
              <p:nvPr/>
            </p:nvSpPr>
            <p:spPr bwMode="auto">
              <a:xfrm>
                <a:off x="1218" y="1405"/>
                <a:ext cx="3035" cy="344"/>
              </a:xfrm>
              <a:prstGeom prst="rect">
                <a:avLst/>
              </a:prstGeom>
              <a:extLst>
                <a:ext uri="{909E8E84-426E-40DD-AFC4-6F175D3DCCD1}">
                  <a14:hiddenFill xmlns:a14="http://schemas.microsoft.com/office/drawing/2010/main">
                    <a:solidFill>
                      <a:srgbClr val="FFFFFF"/>
                    </a:solidFill>
                  </a14:hiddenFill>
                </a:ext>
              </a:extLst>
            </p:spPr>
            <p:txBody>
              <a:bodyPr wrap="none" fromWordArt="1">
                <a:prstTxWarp prst="textFadeUp">
                  <a:avLst>
                    <a:gd name="adj" fmla="val 0"/>
                  </a:avLst>
                </a:prstTxWarp>
              </a:bodyPr>
              <a:lstStyle/>
              <a:p>
                <a:pPr algn="ctr"/>
                <a:r>
                  <a:rPr lang="en-US" sz="3600" kern="10" dirty="0">
                    <a:ln w="19050">
                      <a:solidFill>
                        <a:schemeClr val="tx1"/>
                      </a:solidFill>
                      <a:round/>
                      <a:headEnd/>
                      <a:tailEnd/>
                    </a:ln>
                    <a:noFill/>
                    <a:latin typeface="Impact"/>
                  </a:rPr>
                  <a:t>PRISM</a:t>
                </a:r>
              </a:p>
            </p:txBody>
          </p:sp>
          <p:grpSp>
            <p:nvGrpSpPr>
              <p:cNvPr id="11" name="Group 6"/>
              <p:cNvGrpSpPr>
                <a:grpSpLocks/>
              </p:cNvGrpSpPr>
              <p:nvPr/>
            </p:nvGrpSpPr>
            <p:grpSpPr bwMode="auto">
              <a:xfrm>
                <a:off x="1916" y="528"/>
                <a:ext cx="1843" cy="849"/>
                <a:chOff x="2008" y="336"/>
                <a:chExt cx="1843" cy="849"/>
              </a:xfrm>
            </p:grpSpPr>
            <p:sp>
              <p:nvSpPr>
                <p:cNvPr id="13" name="AutoShape 7"/>
                <p:cNvSpPr>
                  <a:spLocks noChangeArrowheads="1"/>
                </p:cNvSpPr>
                <p:nvPr/>
              </p:nvSpPr>
              <p:spPr bwMode="auto">
                <a:xfrm rot="10800000">
                  <a:off x="2008" y="1097"/>
                  <a:ext cx="1843" cy="8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79 w 21600"/>
                    <a:gd name="T13" fmla="*/ 2483 h 21600"/>
                    <a:gd name="T14" fmla="*/ 19221 w 21600"/>
                    <a:gd name="T15" fmla="*/ 19117 h 21600"/>
                  </a:gdLst>
                  <a:ahLst/>
                  <a:cxnLst>
                    <a:cxn ang="T8">
                      <a:pos x="T0" y="T1"/>
                    </a:cxn>
                    <a:cxn ang="T9">
                      <a:pos x="T2" y="T3"/>
                    </a:cxn>
                    <a:cxn ang="T10">
                      <a:pos x="T4" y="T5"/>
                    </a:cxn>
                    <a:cxn ang="T11">
                      <a:pos x="T6" y="T7"/>
                    </a:cxn>
                  </a:cxnLst>
                  <a:rect l="T12" t="T13" r="T14" b="T15"/>
                  <a:pathLst>
                    <a:path w="21600" h="21600">
                      <a:moveTo>
                        <a:pt x="0" y="0"/>
                      </a:moveTo>
                      <a:lnTo>
                        <a:pt x="1148" y="21600"/>
                      </a:lnTo>
                      <a:lnTo>
                        <a:pt x="20452" y="21600"/>
                      </a:lnTo>
                      <a:lnTo>
                        <a:pt x="21600" y="0"/>
                      </a:lnTo>
                      <a:lnTo>
                        <a:pt x="0" y="0"/>
                      </a:lnTo>
                      <a:close/>
                    </a:path>
                  </a:pathLst>
                </a:custGeom>
                <a:gradFill rotWithShape="1">
                  <a:gsLst>
                    <a:gs pos="0">
                      <a:srgbClr val="F40000"/>
                    </a:gs>
                    <a:gs pos="100000">
                      <a:srgbClr val="FF66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4" name="AutoShape 8"/>
                <p:cNvSpPr>
                  <a:spLocks noChangeArrowheads="1"/>
                </p:cNvSpPr>
                <p:nvPr/>
              </p:nvSpPr>
              <p:spPr bwMode="auto">
                <a:xfrm rot="10800000">
                  <a:off x="2105" y="1033"/>
                  <a:ext cx="1649" cy="6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240 w 21600"/>
                    <a:gd name="T13" fmla="*/ 2326 h 21600"/>
                    <a:gd name="T14" fmla="*/ 19360 w 21600"/>
                    <a:gd name="T15" fmla="*/ 19274 h 21600"/>
                  </a:gdLst>
                  <a:ahLst/>
                  <a:cxnLst>
                    <a:cxn ang="T8">
                      <a:pos x="T0" y="T1"/>
                    </a:cxn>
                    <a:cxn ang="T9">
                      <a:pos x="T2" y="T3"/>
                    </a:cxn>
                    <a:cxn ang="T10">
                      <a:pos x="T4" y="T5"/>
                    </a:cxn>
                    <a:cxn ang="T11">
                      <a:pos x="T6" y="T7"/>
                    </a:cxn>
                  </a:cxnLst>
                  <a:rect l="T12" t="T13" r="T14" b="T15"/>
                  <a:pathLst>
                    <a:path w="21600" h="21600">
                      <a:moveTo>
                        <a:pt x="0" y="0"/>
                      </a:moveTo>
                      <a:lnTo>
                        <a:pt x="879" y="21600"/>
                      </a:lnTo>
                      <a:lnTo>
                        <a:pt x="20721" y="21600"/>
                      </a:lnTo>
                      <a:lnTo>
                        <a:pt x="21600" y="0"/>
                      </a:lnTo>
                      <a:lnTo>
                        <a:pt x="0" y="0"/>
                      </a:lnTo>
                      <a:close/>
                    </a:path>
                  </a:pathLst>
                </a:custGeom>
                <a:gradFill rotWithShape="1">
                  <a:gsLst>
                    <a:gs pos="0">
                      <a:srgbClr val="FF6600"/>
                    </a:gs>
                    <a:gs pos="100000">
                      <a:srgbClr val="FFFF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5" name="AutoShape 9"/>
                <p:cNvSpPr>
                  <a:spLocks noChangeArrowheads="1"/>
                </p:cNvSpPr>
                <p:nvPr/>
              </p:nvSpPr>
              <p:spPr bwMode="auto">
                <a:xfrm rot="10800000">
                  <a:off x="2284" y="775"/>
                  <a:ext cx="1294" cy="1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255 w 21600"/>
                    <a:gd name="T13" fmla="*/ 3240 h 21600"/>
                    <a:gd name="T14" fmla="*/ 18345 w 21600"/>
                    <a:gd name="T15" fmla="*/ 18360 h 21600"/>
                  </a:gdLst>
                  <a:ahLst/>
                  <a:cxnLst>
                    <a:cxn ang="T8">
                      <a:pos x="T0" y="T1"/>
                    </a:cxn>
                    <a:cxn ang="T9">
                      <a:pos x="T2" y="T3"/>
                    </a:cxn>
                    <a:cxn ang="T10">
                      <a:pos x="T4" y="T5"/>
                    </a:cxn>
                    <a:cxn ang="T11">
                      <a:pos x="T6" y="T7"/>
                    </a:cxn>
                  </a:cxnLst>
                  <a:rect l="T12" t="T13" r="T14" b="T15"/>
                  <a:pathLst>
                    <a:path w="21600" h="21600">
                      <a:moveTo>
                        <a:pt x="0" y="0"/>
                      </a:moveTo>
                      <a:lnTo>
                        <a:pt x="2898" y="21600"/>
                      </a:lnTo>
                      <a:lnTo>
                        <a:pt x="18702" y="21600"/>
                      </a:lnTo>
                      <a:lnTo>
                        <a:pt x="21600" y="0"/>
                      </a:lnTo>
                      <a:lnTo>
                        <a:pt x="0" y="0"/>
                      </a:lnTo>
                      <a:close/>
                    </a:path>
                  </a:pathLst>
                </a:custGeom>
                <a:gradFill rotWithShape="1">
                  <a:gsLst>
                    <a:gs pos="0">
                      <a:srgbClr val="008000"/>
                    </a:gs>
                    <a:gs pos="100000">
                      <a:srgbClr val="0000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6" name="AutoShape 10"/>
                <p:cNvSpPr>
                  <a:spLocks noChangeArrowheads="1"/>
                </p:cNvSpPr>
                <p:nvPr/>
              </p:nvSpPr>
              <p:spPr bwMode="auto">
                <a:xfrm rot="10800000">
                  <a:off x="2173" y="966"/>
                  <a:ext cx="1508" cy="6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292 w 21600"/>
                    <a:gd name="T13" fmla="*/ 2224 h 21600"/>
                    <a:gd name="T14" fmla="*/ 19308 w 21600"/>
                    <a:gd name="T15" fmla="*/ 19376 h 21600"/>
                  </a:gdLst>
                  <a:ahLst/>
                  <a:cxnLst>
                    <a:cxn ang="T8">
                      <a:pos x="T0" y="T1"/>
                    </a:cxn>
                    <a:cxn ang="T9">
                      <a:pos x="T2" y="T3"/>
                    </a:cxn>
                    <a:cxn ang="T10">
                      <a:pos x="T4" y="T5"/>
                    </a:cxn>
                    <a:cxn ang="T11">
                      <a:pos x="T6" y="T7"/>
                    </a:cxn>
                  </a:cxnLst>
                  <a:rect l="T12" t="T13" r="T14" b="T15"/>
                  <a:pathLst>
                    <a:path w="21600" h="21600">
                      <a:moveTo>
                        <a:pt x="0" y="0"/>
                      </a:moveTo>
                      <a:lnTo>
                        <a:pt x="990" y="21600"/>
                      </a:lnTo>
                      <a:lnTo>
                        <a:pt x="20610" y="21600"/>
                      </a:lnTo>
                      <a:lnTo>
                        <a:pt x="21600" y="0"/>
                      </a:lnTo>
                      <a:lnTo>
                        <a:pt x="0" y="0"/>
                      </a:lnTo>
                      <a:close/>
                    </a:path>
                  </a:pathLst>
                </a:custGeom>
                <a:gradFill rotWithShape="1">
                  <a:gsLst>
                    <a:gs pos="0">
                      <a:srgbClr val="FFFF00"/>
                    </a:gs>
                    <a:gs pos="100000">
                      <a:srgbClr val="0080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7" name="AutoShape 11"/>
                <p:cNvSpPr>
                  <a:spLocks noChangeArrowheads="1"/>
                </p:cNvSpPr>
                <p:nvPr/>
              </p:nvSpPr>
              <p:spPr bwMode="auto">
                <a:xfrm rot="10800000">
                  <a:off x="2452" y="637"/>
                  <a:ext cx="953" cy="13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90 w 21600"/>
                    <a:gd name="T13" fmla="*/ 3574 h 21600"/>
                    <a:gd name="T14" fmla="*/ 18110 w 21600"/>
                    <a:gd name="T15" fmla="*/ 18026 h 21600"/>
                  </a:gdLst>
                  <a:ahLst/>
                  <a:cxnLst>
                    <a:cxn ang="T8">
                      <a:pos x="T0" y="T1"/>
                    </a:cxn>
                    <a:cxn ang="T9">
                      <a:pos x="T2" y="T3"/>
                    </a:cxn>
                    <a:cxn ang="T10">
                      <a:pos x="T4" y="T5"/>
                    </a:cxn>
                    <a:cxn ang="T11">
                      <a:pos x="T6" y="T7"/>
                    </a:cxn>
                  </a:cxnLst>
                  <a:rect l="T12" t="T13" r="T14" b="T15"/>
                  <a:pathLst>
                    <a:path w="21600" h="21600">
                      <a:moveTo>
                        <a:pt x="0" y="0"/>
                      </a:moveTo>
                      <a:lnTo>
                        <a:pt x="3395" y="21600"/>
                      </a:lnTo>
                      <a:lnTo>
                        <a:pt x="18205" y="21600"/>
                      </a:lnTo>
                      <a:lnTo>
                        <a:pt x="21600" y="0"/>
                      </a:lnTo>
                      <a:lnTo>
                        <a:pt x="0" y="0"/>
                      </a:lnTo>
                      <a:close/>
                    </a:path>
                  </a:pathLst>
                </a:custGeom>
                <a:gradFill rotWithShape="1">
                  <a:gsLst>
                    <a:gs pos="0">
                      <a:srgbClr val="0000FF"/>
                    </a:gs>
                    <a:gs pos="100000">
                      <a:srgbClr val="9900CC"/>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8" name="AutoShape 12"/>
                <p:cNvSpPr>
                  <a:spLocks noChangeArrowheads="1"/>
                </p:cNvSpPr>
                <p:nvPr/>
              </p:nvSpPr>
              <p:spPr bwMode="auto">
                <a:xfrm rot="10800000">
                  <a:off x="2759" y="408"/>
                  <a:ext cx="344" cy="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709 w 21600"/>
                    <a:gd name="T13" fmla="*/ 4747 h 21600"/>
                    <a:gd name="T14" fmla="*/ 16891 w 21600"/>
                    <a:gd name="T15" fmla="*/ 16853 h 21600"/>
                  </a:gdLst>
                  <a:ahLst/>
                  <a:cxnLst>
                    <a:cxn ang="T8">
                      <a:pos x="T0" y="T1"/>
                    </a:cxn>
                    <a:cxn ang="T9">
                      <a:pos x="T2" y="T3"/>
                    </a:cxn>
                    <a:cxn ang="T10">
                      <a:pos x="T4" y="T5"/>
                    </a:cxn>
                    <a:cxn ang="T11">
                      <a:pos x="T6" y="T7"/>
                    </a:cxn>
                  </a:cxnLst>
                  <a:rect l="T12" t="T13" r="T14" b="T15"/>
                  <a:pathLst>
                    <a:path w="21600" h="21600">
                      <a:moveTo>
                        <a:pt x="0" y="0"/>
                      </a:moveTo>
                      <a:lnTo>
                        <a:pt x="5834" y="21600"/>
                      </a:lnTo>
                      <a:lnTo>
                        <a:pt x="15766" y="21600"/>
                      </a:lnTo>
                      <a:lnTo>
                        <a:pt x="21600" y="0"/>
                      </a:lnTo>
                      <a:lnTo>
                        <a:pt x="0" y="0"/>
                      </a:lnTo>
                      <a:close/>
                    </a:path>
                  </a:pathLst>
                </a:custGeom>
                <a:gradFill rotWithShape="1">
                  <a:gsLst>
                    <a:gs pos="0">
                      <a:srgbClr val="FF00FF"/>
                    </a:gs>
                    <a:gs pos="100000">
                      <a:schemeClr val="bg1"/>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9" name="AutoShape 13"/>
                <p:cNvSpPr>
                  <a:spLocks noChangeArrowheads="1"/>
                </p:cNvSpPr>
                <p:nvPr/>
              </p:nvSpPr>
              <p:spPr bwMode="auto">
                <a:xfrm rot="10800000">
                  <a:off x="2608" y="497"/>
                  <a:ext cx="646" cy="14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47 w 21600"/>
                    <a:gd name="T13" fmla="*/ 4289 h 21600"/>
                    <a:gd name="T14" fmla="*/ 17253 w 21600"/>
                    <a:gd name="T15" fmla="*/ 17311 h 21600"/>
                  </a:gdLst>
                  <a:ahLst/>
                  <a:cxnLst>
                    <a:cxn ang="T8">
                      <a:pos x="T0" y="T1"/>
                    </a:cxn>
                    <a:cxn ang="T9">
                      <a:pos x="T2" y="T3"/>
                    </a:cxn>
                    <a:cxn ang="T10">
                      <a:pos x="T4" y="T5"/>
                    </a:cxn>
                    <a:cxn ang="T11">
                      <a:pos x="T6" y="T7"/>
                    </a:cxn>
                  </a:cxnLst>
                  <a:rect l="T12" t="T13" r="T14" b="T15"/>
                  <a:pathLst>
                    <a:path w="21600" h="21600">
                      <a:moveTo>
                        <a:pt x="0" y="0"/>
                      </a:moveTo>
                      <a:lnTo>
                        <a:pt x="5113" y="21600"/>
                      </a:lnTo>
                      <a:lnTo>
                        <a:pt x="16487" y="21600"/>
                      </a:lnTo>
                      <a:lnTo>
                        <a:pt x="21600" y="0"/>
                      </a:lnTo>
                      <a:lnTo>
                        <a:pt x="0" y="0"/>
                      </a:lnTo>
                      <a:close/>
                    </a:path>
                  </a:pathLst>
                </a:custGeom>
                <a:gradFill rotWithShape="1">
                  <a:gsLst>
                    <a:gs pos="0">
                      <a:srgbClr val="9900CC"/>
                    </a:gs>
                    <a:gs pos="100000">
                      <a:srgbClr val="FF00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20" name="AutoShape 14"/>
                <p:cNvSpPr>
                  <a:spLocks noChangeArrowheads="1"/>
                </p:cNvSpPr>
                <p:nvPr/>
              </p:nvSpPr>
              <p:spPr bwMode="auto">
                <a:xfrm rot="10800000">
                  <a:off x="2248" y="934"/>
                  <a:ext cx="1370" cy="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097 w 21600"/>
                    <a:gd name="T13" fmla="*/ 1964 h 21600"/>
                    <a:gd name="T14" fmla="*/ 19503 w 21600"/>
                    <a:gd name="T15" fmla="*/ 19636 h 21600"/>
                  </a:gdLst>
                  <a:ahLst/>
                  <a:cxnLst>
                    <a:cxn ang="T8">
                      <a:pos x="T0" y="T1"/>
                    </a:cxn>
                    <a:cxn ang="T9">
                      <a:pos x="T2" y="T3"/>
                    </a:cxn>
                    <a:cxn ang="T10">
                      <a:pos x="T4" y="T5"/>
                    </a:cxn>
                    <a:cxn ang="T11">
                      <a:pos x="T6" y="T7"/>
                    </a:cxn>
                  </a:cxnLst>
                  <a:rect l="T12" t="T13" r="T14" b="T15"/>
                  <a:pathLst>
                    <a:path w="21600" h="21600">
                      <a:moveTo>
                        <a:pt x="0" y="0"/>
                      </a:moveTo>
                      <a:lnTo>
                        <a:pt x="580" y="21600"/>
                      </a:lnTo>
                      <a:lnTo>
                        <a:pt x="21020" y="21600"/>
                      </a:lnTo>
                      <a:lnTo>
                        <a:pt x="21600" y="0"/>
                      </a:lnTo>
                      <a:lnTo>
                        <a:pt x="0" y="0"/>
                      </a:lnTo>
                      <a:close/>
                    </a:path>
                  </a:pathLst>
                </a:custGeom>
                <a:solidFill>
                  <a:srgbClr val="008000"/>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21" name="AutoShape 15"/>
                <p:cNvSpPr>
                  <a:spLocks noChangeArrowheads="1"/>
                </p:cNvSpPr>
                <p:nvPr/>
              </p:nvSpPr>
              <p:spPr bwMode="auto">
                <a:xfrm rot="10800000">
                  <a:off x="2851" y="339"/>
                  <a:ext cx="160" cy="6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155 w 21600"/>
                    <a:gd name="T13" fmla="*/ 7200 h 21600"/>
                    <a:gd name="T14" fmla="*/ 14445 w 21600"/>
                    <a:gd name="T15" fmla="*/ 14400 h 21600"/>
                  </a:gdLst>
                  <a:ahLst/>
                  <a:cxnLst>
                    <a:cxn ang="T8">
                      <a:pos x="T0" y="T1"/>
                    </a:cxn>
                    <a:cxn ang="T9">
                      <a:pos x="T2" y="T3"/>
                    </a:cxn>
                    <a:cxn ang="T10">
                      <a:pos x="T4" y="T5"/>
                    </a:cxn>
                    <a:cxn ang="T11">
                      <a:pos x="T6" y="T7"/>
                    </a:cxn>
                  </a:cxnLst>
                  <a:rect l="T12" t="T13" r="T14" b="T15"/>
                  <a:pathLst>
                    <a:path w="21600" h="21600">
                      <a:moveTo>
                        <a:pt x="0" y="0"/>
                      </a:moveTo>
                      <a:lnTo>
                        <a:pt x="10800" y="21600"/>
                      </a:lnTo>
                      <a:lnTo>
                        <a:pt x="21600" y="0"/>
                      </a:lnTo>
                      <a:lnTo>
                        <a:pt x="0" y="0"/>
                      </a:lnTo>
                      <a:close/>
                    </a:path>
                  </a:pathLst>
                </a:cu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22" name="AutoShape 16"/>
                <p:cNvSpPr>
                  <a:spLocks noChangeArrowheads="1"/>
                </p:cNvSpPr>
                <p:nvPr/>
              </p:nvSpPr>
              <p:spPr bwMode="auto">
                <a:xfrm rot="10800000" flipV="1">
                  <a:off x="2010" y="336"/>
                  <a:ext cx="1840" cy="849"/>
                </a:xfrm>
                <a:prstGeom prst="triangle">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US" altLang="en-US"/>
                </a:p>
              </p:txBody>
            </p:sp>
          </p:grpSp>
          <p:pic>
            <p:nvPicPr>
              <p:cNvPr id="12" name="Picture 17" descr="mountains"/>
              <p:cNvPicPr>
                <a:picLocks noChangeAspect="1" noChangeArrowheads="1"/>
              </p:cNvPicPr>
              <p:nvPr/>
            </p:nvPicPr>
            <p:blipFill>
              <a:blip r:embed="rId3" cstate="print">
                <a:extLst>
                  <a:ext uri="{28A0092B-C50C-407E-A947-70E740481C1C}">
                    <a14:useLocalDpi xmlns:a14="http://schemas.microsoft.com/office/drawing/2010/main" val="0"/>
                  </a:ext>
                </a:extLst>
              </a:blip>
              <a:srcRect b="12183"/>
              <a:stretch>
                <a:fillRect/>
              </a:stretch>
            </p:blipFill>
            <p:spPr bwMode="auto">
              <a:xfrm>
                <a:off x="624" y="432"/>
                <a:ext cx="3970" cy="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14425549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69617" y="838200"/>
            <a:ext cx="5913798" cy="830997"/>
          </a:xfrm>
          <a:prstGeom prst="rect">
            <a:avLst/>
          </a:prstGeom>
          <a:noFill/>
        </p:spPr>
        <p:txBody>
          <a:bodyPr wrap="none" rtlCol="0">
            <a:spAutoFit/>
          </a:bodyPr>
          <a:lstStyle/>
          <a:p>
            <a:r>
              <a:rPr lang="en-US" sz="2800" b="1" dirty="0" smtClean="0">
                <a:solidFill>
                  <a:srgbClr val="960000"/>
                </a:solidFill>
              </a:rPr>
              <a:t>NWS Local Storm Reports (LSRs)</a:t>
            </a:r>
          </a:p>
          <a:p>
            <a:pPr algn="ctr"/>
            <a:r>
              <a:rPr lang="en-US" b="1" dirty="0" smtClean="0">
                <a:solidFill>
                  <a:srgbClr val="960000"/>
                </a:solidFill>
              </a:rPr>
              <a:t>4 July 2014</a:t>
            </a:r>
          </a:p>
        </p:txBody>
      </p:sp>
      <p:sp>
        <p:nvSpPr>
          <p:cNvPr id="2" name="TextBox 1"/>
          <p:cNvSpPr txBox="1"/>
          <p:nvPr/>
        </p:nvSpPr>
        <p:spPr>
          <a:xfrm>
            <a:off x="1521737" y="2438400"/>
            <a:ext cx="5945863" cy="830997"/>
          </a:xfrm>
          <a:prstGeom prst="rect">
            <a:avLst/>
          </a:prstGeom>
          <a:noFill/>
        </p:spPr>
        <p:txBody>
          <a:bodyPr wrap="square" rtlCol="0">
            <a:spAutoFit/>
          </a:bodyPr>
          <a:lstStyle/>
          <a:p>
            <a:endParaRPr lang="en-US" sz="2400" dirty="0"/>
          </a:p>
          <a:p>
            <a:endParaRPr lang="en-US" sz="2400" dirty="0"/>
          </a:p>
        </p:txBody>
      </p:sp>
      <p:graphicFrame>
        <p:nvGraphicFramePr>
          <p:cNvPr id="3" name="Table 2"/>
          <p:cNvGraphicFramePr>
            <a:graphicFrameLocks noGrp="1"/>
          </p:cNvGraphicFramePr>
          <p:nvPr>
            <p:extLst>
              <p:ext uri="{D42A27DB-BD31-4B8C-83A1-F6EECF244321}">
                <p14:modId xmlns:p14="http://schemas.microsoft.com/office/powerpoint/2010/main" val="2252848572"/>
              </p:ext>
            </p:extLst>
          </p:nvPr>
        </p:nvGraphicFramePr>
        <p:xfrm>
          <a:off x="1371600" y="1905000"/>
          <a:ext cx="6553200" cy="3581400"/>
        </p:xfrm>
        <a:graphic>
          <a:graphicData uri="http://schemas.openxmlformats.org/drawingml/2006/table">
            <a:tbl>
              <a:tblPr/>
              <a:tblGrid>
                <a:gridCol w="1092200"/>
                <a:gridCol w="849489"/>
                <a:gridCol w="441293"/>
                <a:gridCol w="706069"/>
                <a:gridCol w="794327"/>
                <a:gridCol w="2669822"/>
              </a:tblGrid>
              <a:tr h="404104">
                <a:tc>
                  <a:txBody>
                    <a:bodyPr/>
                    <a:lstStyle/>
                    <a:p>
                      <a:pPr algn="ctr"/>
                      <a:r>
                        <a:rPr lang="en-US" sz="900" dirty="0">
                          <a:effectLst/>
                          <a:latin typeface="Courier New"/>
                        </a:rPr>
                        <a:t>CALDWELL</a:t>
                      </a:r>
                    </a:p>
                  </a:txBody>
                  <a:tcPr marL="0" marR="0" marT="0" marB="0" anchor="ctr">
                    <a:lnL>
                      <a:noFill/>
                    </a:lnL>
                    <a:lnR>
                      <a:noFill/>
                    </a:lnR>
                    <a:lnT>
                      <a:noFill/>
                    </a:lnT>
                    <a:lnB>
                      <a:noFill/>
                    </a:lnB>
                  </a:tcPr>
                </a:tc>
                <a:tc>
                  <a:txBody>
                    <a:bodyPr/>
                    <a:lstStyle/>
                    <a:p>
                      <a:pPr algn="ctr"/>
                      <a:r>
                        <a:rPr lang="en-US" sz="900" dirty="0">
                          <a:effectLst/>
                          <a:latin typeface="Courier New"/>
                        </a:rPr>
                        <a:t>BURLESON</a:t>
                      </a:r>
                    </a:p>
                  </a:txBody>
                  <a:tcPr marL="0" marR="0" marT="0" marB="0" anchor="ctr">
                    <a:lnL>
                      <a:noFill/>
                    </a:lnL>
                    <a:lnR>
                      <a:noFill/>
                    </a:lnR>
                    <a:lnT>
                      <a:noFill/>
                    </a:lnT>
                    <a:lnB>
                      <a:noFill/>
                    </a:lnB>
                  </a:tcPr>
                </a:tc>
                <a:tc>
                  <a:txBody>
                    <a:bodyPr/>
                    <a:lstStyle/>
                    <a:p>
                      <a:pPr algn="ctr"/>
                      <a:r>
                        <a:rPr lang="en-US" sz="900">
                          <a:effectLst/>
                          <a:latin typeface="Courier New"/>
                        </a:rPr>
                        <a:t>TX</a:t>
                      </a:r>
                    </a:p>
                  </a:txBody>
                  <a:tcPr marL="0" marR="0" marT="0" marB="0" anchor="ctr">
                    <a:lnL>
                      <a:noFill/>
                    </a:lnL>
                    <a:lnR>
                      <a:noFill/>
                    </a:lnR>
                    <a:lnT>
                      <a:noFill/>
                    </a:lnT>
                    <a:lnB>
                      <a:noFill/>
                    </a:lnB>
                  </a:tcPr>
                </a:tc>
                <a:tc>
                  <a:txBody>
                    <a:bodyPr/>
                    <a:lstStyle/>
                    <a:p>
                      <a:pPr algn="ctr"/>
                      <a:r>
                        <a:rPr lang="en-US" sz="900">
                          <a:effectLst/>
                          <a:latin typeface="Courier New"/>
                        </a:rPr>
                        <a:t>3053</a:t>
                      </a:r>
                    </a:p>
                  </a:txBody>
                  <a:tcPr marL="0" marR="0" marT="0" marB="0" anchor="ctr">
                    <a:lnL>
                      <a:noFill/>
                    </a:lnL>
                    <a:lnR>
                      <a:noFill/>
                    </a:lnR>
                    <a:lnT>
                      <a:noFill/>
                    </a:lnT>
                    <a:lnB>
                      <a:noFill/>
                    </a:lnB>
                  </a:tcPr>
                </a:tc>
                <a:tc>
                  <a:txBody>
                    <a:bodyPr/>
                    <a:lstStyle/>
                    <a:p>
                      <a:pPr algn="ctr"/>
                      <a:r>
                        <a:rPr lang="en-US" sz="900">
                          <a:effectLst/>
                          <a:latin typeface="Courier New"/>
                        </a:rPr>
                        <a:t>9670</a:t>
                      </a:r>
                    </a:p>
                  </a:txBody>
                  <a:tcPr marL="0" marR="0" marT="0" marB="0" anchor="ctr">
                    <a:lnL>
                      <a:noFill/>
                    </a:lnL>
                    <a:lnR>
                      <a:noFill/>
                    </a:lnR>
                    <a:lnT>
                      <a:noFill/>
                    </a:lnT>
                    <a:lnB>
                      <a:noFill/>
                    </a:lnB>
                  </a:tcPr>
                </a:tc>
                <a:tc>
                  <a:txBody>
                    <a:bodyPr/>
                    <a:lstStyle/>
                    <a:p>
                      <a:pPr algn="ctr"/>
                      <a:r>
                        <a:rPr lang="en-US" sz="900" dirty="0">
                          <a:effectLst/>
                          <a:latin typeface="Courier New"/>
                        </a:rPr>
                        <a:t>QUARTER SIZE HAIL REPORTED IN CALDWELL. </a:t>
                      </a:r>
                      <a:r>
                        <a:rPr lang="en-US" sz="900" u="none" strike="noStrike" dirty="0">
                          <a:solidFill>
                            <a:srgbClr val="003399"/>
                          </a:solidFill>
                          <a:effectLst/>
                          <a:latin typeface="Courier New"/>
                          <a:hlinkClick r:id="rId2"/>
                        </a:rPr>
                        <a:t>(HGX)</a:t>
                      </a:r>
                      <a:endParaRPr lang="en-US" sz="900" dirty="0">
                        <a:effectLst/>
                        <a:latin typeface="Courier New"/>
                      </a:endParaRPr>
                    </a:p>
                  </a:txBody>
                  <a:tcPr marL="0" marR="0" marT="0" marB="0" anchor="ctr">
                    <a:lnL>
                      <a:noFill/>
                    </a:lnL>
                    <a:lnR>
                      <a:noFill/>
                    </a:lnR>
                    <a:lnT>
                      <a:noFill/>
                    </a:lnT>
                    <a:lnB>
                      <a:noFill/>
                    </a:lnB>
                  </a:tcPr>
                </a:tc>
              </a:tr>
              <a:tr h="484925">
                <a:tc>
                  <a:txBody>
                    <a:bodyPr/>
                    <a:lstStyle/>
                    <a:p>
                      <a:pPr algn="ctr"/>
                      <a:r>
                        <a:rPr lang="en-US" sz="900" dirty="0">
                          <a:effectLst/>
                          <a:latin typeface="Courier New"/>
                        </a:rPr>
                        <a:t>4 E DOWNTOWN CUSTER</a:t>
                      </a:r>
                    </a:p>
                  </a:txBody>
                  <a:tcPr marL="0" marR="0" marT="0" marB="0" anchor="ctr">
                    <a:lnL>
                      <a:noFill/>
                    </a:lnL>
                    <a:lnR>
                      <a:noFill/>
                    </a:lnR>
                    <a:lnT>
                      <a:noFill/>
                    </a:lnT>
                    <a:lnB>
                      <a:noFill/>
                    </a:lnB>
                  </a:tcPr>
                </a:tc>
                <a:tc>
                  <a:txBody>
                    <a:bodyPr/>
                    <a:lstStyle/>
                    <a:p>
                      <a:pPr algn="ctr"/>
                      <a:r>
                        <a:rPr lang="en-US" sz="900" dirty="0">
                          <a:effectLst/>
                          <a:latin typeface="Courier New"/>
                        </a:rPr>
                        <a:t>CUSTER</a:t>
                      </a:r>
                    </a:p>
                  </a:txBody>
                  <a:tcPr marL="0" marR="0" marT="0" marB="0" anchor="ctr">
                    <a:lnL>
                      <a:noFill/>
                    </a:lnL>
                    <a:lnR>
                      <a:noFill/>
                    </a:lnR>
                    <a:lnT>
                      <a:noFill/>
                    </a:lnT>
                    <a:lnB>
                      <a:noFill/>
                    </a:lnB>
                  </a:tcPr>
                </a:tc>
                <a:tc>
                  <a:txBody>
                    <a:bodyPr/>
                    <a:lstStyle/>
                    <a:p>
                      <a:pPr algn="ctr"/>
                      <a:r>
                        <a:rPr lang="en-US" sz="900">
                          <a:effectLst/>
                          <a:latin typeface="Courier New"/>
                        </a:rPr>
                        <a:t>SD</a:t>
                      </a:r>
                    </a:p>
                  </a:txBody>
                  <a:tcPr marL="0" marR="0" marT="0" marB="0" anchor="ctr">
                    <a:lnL>
                      <a:noFill/>
                    </a:lnL>
                    <a:lnR>
                      <a:noFill/>
                    </a:lnR>
                    <a:lnT>
                      <a:noFill/>
                    </a:lnT>
                    <a:lnB>
                      <a:noFill/>
                    </a:lnB>
                  </a:tcPr>
                </a:tc>
                <a:tc>
                  <a:txBody>
                    <a:bodyPr/>
                    <a:lstStyle/>
                    <a:p>
                      <a:pPr algn="ctr"/>
                      <a:r>
                        <a:rPr lang="en-US" sz="900">
                          <a:effectLst/>
                          <a:latin typeface="Courier New"/>
                        </a:rPr>
                        <a:t>4377</a:t>
                      </a:r>
                    </a:p>
                  </a:txBody>
                  <a:tcPr marL="0" marR="0" marT="0" marB="0" anchor="ctr">
                    <a:lnL>
                      <a:noFill/>
                    </a:lnL>
                    <a:lnR>
                      <a:noFill/>
                    </a:lnR>
                    <a:lnT>
                      <a:noFill/>
                    </a:lnT>
                    <a:lnB>
                      <a:noFill/>
                    </a:lnB>
                  </a:tcPr>
                </a:tc>
                <a:tc>
                  <a:txBody>
                    <a:bodyPr/>
                    <a:lstStyle/>
                    <a:p>
                      <a:pPr algn="ctr"/>
                      <a:r>
                        <a:rPr lang="en-US" sz="900">
                          <a:effectLst/>
                          <a:latin typeface="Courier New"/>
                        </a:rPr>
                        <a:t>10352</a:t>
                      </a:r>
                    </a:p>
                  </a:txBody>
                  <a:tcPr marL="0" marR="0" marT="0" marB="0" anchor="ctr">
                    <a:lnL>
                      <a:noFill/>
                    </a:lnL>
                    <a:lnR>
                      <a:noFill/>
                    </a:lnR>
                    <a:lnT>
                      <a:noFill/>
                    </a:lnT>
                    <a:lnB>
                      <a:noFill/>
                    </a:lnB>
                  </a:tcPr>
                </a:tc>
                <a:tc>
                  <a:txBody>
                    <a:bodyPr/>
                    <a:lstStyle/>
                    <a:p>
                      <a:pPr algn="ctr"/>
                      <a:r>
                        <a:rPr lang="en-US" sz="900" dirty="0">
                          <a:effectLst/>
                          <a:latin typeface="Courier New"/>
                        </a:rPr>
                        <a:t>SUNNY WITH A FEW GOLF BALL SIZE HAIL STONES FALLING </a:t>
                      </a:r>
                      <a:r>
                        <a:rPr lang="en-US" sz="900" u="none" strike="noStrike" dirty="0">
                          <a:solidFill>
                            <a:srgbClr val="003399"/>
                          </a:solidFill>
                          <a:effectLst/>
                          <a:latin typeface="Courier New"/>
                          <a:hlinkClick r:id="rId2"/>
                        </a:rPr>
                        <a:t>(UNR)</a:t>
                      </a:r>
                      <a:endParaRPr lang="en-US" sz="900" dirty="0">
                        <a:effectLst/>
                        <a:latin typeface="Courier New"/>
                      </a:endParaRPr>
                    </a:p>
                  </a:txBody>
                  <a:tcPr marL="0" marR="0" marT="0" marB="0" anchor="ctr">
                    <a:lnL>
                      <a:noFill/>
                    </a:lnL>
                    <a:lnR>
                      <a:noFill/>
                    </a:lnR>
                    <a:lnT>
                      <a:noFill/>
                    </a:lnT>
                    <a:lnB>
                      <a:noFill/>
                    </a:lnB>
                  </a:tcPr>
                </a:tc>
              </a:tr>
              <a:tr h="565745">
                <a:tc>
                  <a:txBody>
                    <a:bodyPr/>
                    <a:lstStyle/>
                    <a:p>
                      <a:pPr algn="ctr"/>
                      <a:r>
                        <a:rPr lang="en-US" sz="900">
                          <a:effectLst/>
                          <a:latin typeface="Courier New"/>
                        </a:rPr>
                        <a:t>3 E DOWNTOWN CUSTER</a:t>
                      </a:r>
                    </a:p>
                  </a:txBody>
                  <a:tcPr marL="0" marR="0" marT="0" marB="0" anchor="ctr">
                    <a:lnL>
                      <a:noFill/>
                    </a:lnL>
                    <a:lnR>
                      <a:noFill/>
                    </a:lnR>
                    <a:lnT>
                      <a:noFill/>
                    </a:lnT>
                    <a:lnB>
                      <a:noFill/>
                    </a:lnB>
                  </a:tcPr>
                </a:tc>
                <a:tc>
                  <a:txBody>
                    <a:bodyPr/>
                    <a:lstStyle/>
                    <a:p>
                      <a:pPr algn="ctr"/>
                      <a:r>
                        <a:rPr lang="en-US" sz="900" dirty="0">
                          <a:effectLst/>
                          <a:latin typeface="Courier New"/>
                        </a:rPr>
                        <a:t>CUSTER</a:t>
                      </a:r>
                    </a:p>
                  </a:txBody>
                  <a:tcPr marL="0" marR="0" marT="0" marB="0" anchor="ctr">
                    <a:lnL>
                      <a:noFill/>
                    </a:lnL>
                    <a:lnR>
                      <a:noFill/>
                    </a:lnR>
                    <a:lnT>
                      <a:noFill/>
                    </a:lnT>
                    <a:lnB>
                      <a:noFill/>
                    </a:lnB>
                  </a:tcPr>
                </a:tc>
                <a:tc>
                  <a:txBody>
                    <a:bodyPr/>
                    <a:lstStyle/>
                    <a:p>
                      <a:pPr algn="ctr"/>
                      <a:r>
                        <a:rPr lang="en-US" sz="900" dirty="0">
                          <a:effectLst/>
                          <a:latin typeface="Courier New"/>
                        </a:rPr>
                        <a:t>SD</a:t>
                      </a:r>
                    </a:p>
                  </a:txBody>
                  <a:tcPr marL="0" marR="0" marT="0" marB="0" anchor="ctr">
                    <a:lnL>
                      <a:noFill/>
                    </a:lnL>
                    <a:lnR>
                      <a:noFill/>
                    </a:lnR>
                    <a:lnT>
                      <a:noFill/>
                    </a:lnT>
                    <a:lnB>
                      <a:noFill/>
                    </a:lnB>
                  </a:tcPr>
                </a:tc>
                <a:tc>
                  <a:txBody>
                    <a:bodyPr/>
                    <a:lstStyle/>
                    <a:p>
                      <a:pPr algn="ctr"/>
                      <a:r>
                        <a:rPr lang="en-US" sz="900" dirty="0">
                          <a:effectLst/>
                          <a:latin typeface="Courier New"/>
                        </a:rPr>
                        <a:t>4377</a:t>
                      </a:r>
                    </a:p>
                  </a:txBody>
                  <a:tcPr marL="0" marR="0" marT="0" marB="0" anchor="ctr">
                    <a:lnL>
                      <a:noFill/>
                    </a:lnL>
                    <a:lnR>
                      <a:noFill/>
                    </a:lnR>
                    <a:lnT>
                      <a:noFill/>
                    </a:lnT>
                    <a:lnB>
                      <a:noFill/>
                    </a:lnB>
                  </a:tcPr>
                </a:tc>
                <a:tc>
                  <a:txBody>
                    <a:bodyPr/>
                    <a:lstStyle/>
                    <a:p>
                      <a:pPr algn="ctr"/>
                      <a:r>
                        <a:rPr lang="en-US" sz="900">
                          <a:effectLst/>
                          <a:latin typeface="Courier New"/>
                        </a:rPr>
                        <a:t>10354</a:t>
                      </a:r>
                    </a:p>
                  </a:txBody>
                  <a:tcPr marL="0" marR="0" marT="0" marB="0" anchor="ctr">
                    <a:lnL>
                      <a:noFill/>
                    </a:lnL>
                    <a:lnR>
                      <a:noFill/>
                    </a:lnR>
                    <a:lnT>
                      <a:noFill/>
                    </a:lnT>
                    <a:lnB>
                      <a:noFill/>
                    </a:lnB>
                  </a:tcPr>
                </a:tc>
                <a:tc>
                  <a:txBody>
                    <a:bodyPr/>
                    <a:lstStyle/>
                    <a:p>
                      <a:pPr algn="ctr"/>
                      <a:r>
                        <a:rPr lang="en-US" sz="900" dirty="0">
                          <a:effectLst/>
                          <a:latin typeface="Courier New"/>
                        </a:rPr>
                        <a:t>HAIL OBSERVED ON THE GROUND FOR ABOUT 1 MILE ALONG THE ROAD. </a:t>
                      </a:r>
                      <a:r>
                        <a:rPr lang="en-US" sz="900" u="none" strike="noStrike" dirty="0">
                          <a:solidFill>
                            <a:srgbClr val="003399"/>
                          </a:solidFill>
                          <a:effectLst/>
                          <a:latin typeface="Courier New"/>
                          <a:hlinkClick r:id="rId2"/>
                        </a:rPr>
                        <a:t>(UNR)</a:t>
                      </a:r>
                      <a:endParaRPr lang="en-US" sz="900" dirty="0">
                        <a:effectLst/>
                        <a:latin typeface="Courier New"/>
                      </a:endParaRPr>
                    </a:p>
                  </a:txBody>
                  <a:tcPr marL="0" marR="0" marT="0" marB="0" anchor="ctr">
                    <a:lnL>
                      <a:noFill/>
                    </a:lnL>
                    <a:lnR>
                      <a:noFill/>
                    </a:lnR>
                    <a:lnT>
                      <a:noFill/>
                    </a:lnT>
                    <a:lnB>
                      <a:noFill/>
                    </a:lnB>
                  </a:tcPr>
                </a:tc>
              </a:tr>
              <a:tr h="602626">
                <a:tc>
                  <a:txBody>
                    <a:bodyPr/>
                    <a:lstStyle/>
                    <a:p>
                      <a:pPr algn="ctr"/>
                      <a:r>
                        <a:rPr lang="en-US" sz="900">
                          <a:effectLst/>
                          <a:latin typeface="Courier New"/>
                        </a:rPr>
                        <a:t>HARRISON</a:t>
                      </a:r>
                    </a:p>
                  </a:txBody>
                  <a:tcPr marL="0" marR="0" marT="0" marB="0" anchor="ctr">
                    <a:lnL>
                      <a:noFill/>
                    </a:lnL>
                    <a:lnR>
                      <a:noFill/>
                    </a:lnR>
                    <a:lnT>
                      <a:noFill/>
                    </a:lnT>
                    <a:lnB>
                      <a:noFill/>
                    </a:lnB>
                  </a:tcPr>
                </a:tc>
                <a:tc>
                  <a:txBody>
                    <a:bodyPr/>
                    <a:lstStyle/>
                    <a:p>
                      <a:pPr algn="ctr"/>
                      <a:r>
                        <a:rPr lang="en-US" sz="900">
                          <a:effectLst/>
                          <a:latin typeface="Courier New"/>
                        </a:rPr>
                        <a:t>SIOUX</a:t>
                      </a:r>
                    </a:p>
                  </a:txBody>
                  <a:tcPr marL="0" marR="0" marT="0" marB="0" anchor="ctr">
                    <a:lnL>
                      <a:noFill/>
                    </a:lnL>
                    <a:lnR>
                      <a:noFill/>
                    </a:lnR>
                    <a:lnT>
                      <a:noFill/>
                    </a:lnT>
                    <a:lnB>
                      <a:noFill/>
                    </a:lnB>
                  </a:tcPr>
                </a:tc>
                <a:tc>
                  <a:txBody>
                    <a:bodyPr/>
                    <a:lstStyle/>
                    <a:p>
                      <a:pPr algn="ctr"/>
                      <a:r>
                        <a:rPr lang="en-US" sz="900">
                          <a:effectLst/>
                          <a:latin typeface="Courier New"/>
                        </a:rPr>
                        <a:t>NE</a:t>
                      </a:r>
                    </a:p>
                  </a:txBody>
                  <a:tcPr marL="0" marR="0" marT="0" marB="0" anchor="ctr">
                    <a:lnL>
                      <a:noFill/>
                    </a:lnL>
                    <a:lnR>
                      <a:noFill/>
                    </a:lnR>
                    <a:lnT>
                      <a:noFill/>
                    </a:lnT>
                    <a:lnB>
                      <a:noFill/>
                    </a:lnB>
                  </a:tcPr>
                </a:tc>
                <a:tc>
                  <a:txBody>
                    <a:bodyPr/>
                    <a:lstStyle/>
                    <a:p>
                      <a:pPr algn="ctr"/>
                      <a:r>
                        <a:rPr lang="en-US" sz="900" dirty="0">
                          <a:effectLst/>
                          <a:latin typeface="Courier New"/>
                        </a:rPr>
                        <a:t>4269</a:t>
                      </a:r>
                    </a:p>
                  </a:txBody>
                  <a:tcPr marL="0" marR="0" marT="0" marB="0" anchor="ctr">
                    <a:lnL>
                      <a:noFill/>
                    </a:lnL>
                    <a:lnR>
                      <a:noFill/>
                    </a:lnR>
                    <a:lnT>
                      <a:noFill/>
                    </a:lnT>
                    <a:lnB>
                      <a:noFill/>
                    </a:lnB>
                  </a:tcPr>
                </a:tc>
                <a:tc>
                  <a:txBody>
                    <a:bodyPr/>
                    <a:lstStyle/>
                    <a:p>
                      <a:pPr algn="ctr"/>
                      <a:r>
                        <a:rPr lang="en-US" sz="900" dirty="0">
                          <a:effectLst/>
                          <a:latin typeface="Courier New"/>
                        </a:rPr>
                        <a:t>10388</a:t>
                      </a:r>
                    </a:p>
                  </a:txBody>
                  <a:tcPr marL="0" marR="0" marT="0" marB="0" anchor="ctr">
                    <a:lnL>
                      <a:noFill/>
                    </a:lnL>
                    <a:lnR>
                      <a:noFill/>
                    </a:lnR>
                    <a:lnT>
                      <a:noFill/>
                    </a:lnT>
                    <a:lnB>
                      <a:noFill/>
                    </a:lnB>
                  </a:tcPr>
                </a:tc>
                <a:tc>
                  <a:txBody>
                    <a:bodyPr/>
                    <a:lstStyle/>
                    <a:p>
                      <a:pPr algn="ctr"/>
                      <a:r>
                        <a:rPr lang="en-US" sz="900" dirty="0">
                          <a:effectLst/>
                          <a:latin typeface="Courier New"/>
                        </a:rPr>
                        <a:t>THE FIRE DEPARTMENT REPORTED MAINLY QUARTER SIZED HAIL IN HARRISON WITH A FEW HAIL STONES THE SIZE OF GOLF BALLS. </a:t>
                      </a:r>
                      <a:r>
                        <a:rPr lang="en-US" sz="900" u="none" strike="noStrike" dirty="0">
                          <a:solidFill>
                            <a:srgbClr val="003399"/>
                          </a:solidFill>
                          <a:effectLst/>
                          <a:latin typeface="Courier New"/>
                          <a:hlinkClick r:id="rId2"/>
                        </a:rPr>
                        <a:t>(CYS)</a:t>
                      </a:r>
                      <a:endParaRPr lang="en-US" sz="900" dirty="0">
                        <a:effectLst/>
                        <a:latin typeface="Courier New"/>
                      </a:endParaRPr>
                    </a:p>
                  </a:txBody>
                  <a:tcPr marL="0" marR="0" marT="0" marB="0" anchor="ctr">
                    <a:lnL>
                      <a:noFill/>
                    </a:lnL>
                    <a:lnR>
                      <a:noFill/>
                    </a:lnR>
                    <a:lnT>
                      <a:noFill/>
                    </a:lnT>
                    <a:lnB>
                      <a:noFill/>
                    </a:lnB>
                  </a:tcPr>
                </a:tc>
              </a:tr>
              <a:tr h="457200">
                <a:tc>
                  <a:txBody>
                    <a:bodyPr/>
                    <a:lstStyle/>
                    <a:p>
                      <a:pPr algn="ctr"/>
                      <a:r>
                        <a:rPr lang="en-US" sz="900" dirty="0">
                          <a:effectLst/>
                          <a:latin typeface="Courier New"/>
                        </a:rPr>
                        <a:t>7 SSE FAIRBURN</a:t>
                      </a:r>
                    </a:p>
                  </a:txBody>
                  <a:tcPr marL="0" marR="0" marT="0" marB="0" anchor="ctr">
                    <a:lnL>
                      <a:noFill/>
                    </a:lnL>
                    <a:lnR>
                      <a:noFill/>
                    </a:lnR>
                    <a:lnT>
                      <a:noFill/>
                    </a:lnT>
                    <a:lnB>
                      <a:noFill/>
                    </a:lnB>
                  </a:tcPr>
                </a:tc>
                <a:tc>
                  <a:txBody>
                    <a:bodyPr/>
                    <a:lstStyle/>
                    <a:p>
                      <a:pPr algn="ctr"/>
                      <a:r>
                        <a:rPr lang="en-US" sz="900">
                          <a:effectLst/>
                          <a:latin typeface="Courier New"/>
                        </a:rPr>
                        <a:t>CUSTER</a:t>
                      </a:r>
                    </a:p>
                  </a:txBody>
                  <a:tcPr marL="0" marR="0" marT="0" marB="0" anchor="ctr">
                    <a:lnL>
                      <a:noFill/>
                    </a:lnL>
                    <a:lnR>
                      <a:noFill/>
                    </a:lnR>
                    <a:lnT>
                      <a:noFill/>
                    </a:lnT>
                    <a:lnB>
                      <a:noFill/>
                    </a:lnB>
                  </a:tcPr>
                </a:tc>
                <a:tc>
                  <a:txBody>
                    <a:bodyPr/>
                    <a:lstStyle/>
                    <a:p>
                      <a:pPr algn="ctr"/>
                      <a:r>
                        <a:rPr lang="en-US" sz="900">
                          <a:effectLst/>
                          <a:latin typeface="Courier New"/>
                        </a:rPr>
                        <a:t>SD</a:t>
                      </a:r>
                    </a:p>
                  </a:txBody>
                  <a:tcPr marL="0" marR="0" marT="0" marB="0" anchor="ctr">
                    <a:lnL>
                      <a:noFill/>
                    </a:lnL>
                    <a:lnR>
                      <a:noFill/>
                    </a:lnR>
                    <a:lnT>
                      <a:noFill/>
                    </a:lnT>
                    <a:lnB>
                      <a:noFill/>
                    </a:lnB>
                  </a:tcPr>
                </a:tc>
                <a:tc>
                  <a:txBody>
                    <a:bodyPr/>
                    <a:lstStyle/>
                    <a:p>
                      <a:pPr algn="ctr"/>
                      <a:r>
                        <a:rPr lang="en-US" sz="900">
                          <a:effectLst/>
                          <a:latin typeface="Courier New"/>
                        </a:rPr>
                        <a:t>4359</a:t>
                      </a:r>
                    </a:p>
                  </a:txBody>
                  <a:tcPr marL="0" marR="0" marT="0" marB="0" anchor="ctr">
                    <a:lnL>
                      <a:noFill/>
                    </a:lnL>
                    <a:lnR>
                      <a:noFill/>
                    </a:lnR>
                    <a:lnT>
                      <a:noFill/>
                    </a:lnT>
                    <a:lnB>
                      <a:noFill/>
                    </a:lnB>
                  </a:tcPr>
                </a:tc>
                <a:tc>
                  <a:txBody>
                    <a:bodyPr/>
                    <a:lstStyle/>
                    <a:p>
                      <a:pPr algn="ctr"/>
                      <a:r>
                        <a:rPr lang="en-US" sz="900">
                          <a:effectLst/>
                          <a:latin typeface="Courier New"/>
                        </a:rPr>
                        <a:t>10316</a:t>
                      </a:r>
                    </a:p>
                  </a:txBody>
                  <a:tcPr marL="0" marR="0" marT="0" marB="0" anchor="ctr">
                    <a:lnL>
                      <a:noFill/>
                    </a:lnL>
                    <a:lnR>
                      <a:noFill/>
                    </a:lnR>
                    <a:lnT>
                      <a:noFill/>
                    </a:lnT>
                    <a:lnB>
                      <a:noFill/>
                    </a:lnB>
                  </a:tcPr>
                </a:tc>
                <a:tc>
                  <a:txBody>
                    <a:bodyPr/>
                    <a:lstStyle/>
                    <a:p>
                      <a:pPr algn="ctr"/>
                      <a:r>
                        <a:rPr lang="en-US" sz="900" dirty="0">
                          <a:effectLst/>
                          <a:latin typeface="Courier New"/>
                        </a:rPr>
                        <a:t>HAIL LASTED FROM 2000 TO 2020 MDT. MOST MARBLE SIZE BUT SOME HALF-DOLLAR SIZE. MAX SIZE AROUND 2010 MDT. </a:t>
                      </a:r>
                      <a:r>
                        <a:rPr lang="en-US" sz="900" u="none" strike="noStrike" dirty="0">
                          <a:solidFill>
                            <a:srgbClr val="003399"/>
                          </a:solidFill>
                          <a:effectLst/>
                          <a:latin typeface="Courier New"/>
                          <a:hlinkClick r:id="rId2"/>
                        </a:rPr>
                        <a:t>(UNR)</a:t>
                      </a:r>
                      <a:endParaRPr lang="en-US" sz="900" dirty="0">
                        <a:effectLst/>
                        <a:latin typeface="Courier New"/>
                      </a:endParaRPr>
                    </a:p>
                  </a:txBody>
                  <a:tcPr marL="0" marR="0" marT="0" marB="0" anchor="ctr">
                    <a:lnL>
                      <a:noFill/>
                    </a:lnL>
                    <a:lnR>
                      <a:noFill/>
                    </a:lnR>
                    <a:lnT>
                      <a:noFill/>
                    </a:lnT>
                    <a:lnB>
                      <a:noFill/>
                    </a:lnB>
                  </a:tcPr>
                </a:tc>
              </a:tr>
              <a:tr h="1066800">
                <a:tc>
                  <a:txBody>
                    <a:bodyPr/>
                    <a:lstStyle/>
                    <a:p>
                      <a:pPr algn="ctr"/>
                      <a:r>
                        <a:rPr lang="en-US" sz="900">
                          <a:effectLst/>
                          <a:latin typeface="Courier New"/>
                        </a:rPr>
                        <a:t>2 NW LITTLE SIOUX</a:t>
                      </a:r>
                    </a:p>
                  </a:txBody>
                  <a:tcPr marL="0" marR="0" marT="0" marB="0" anchor="ctr">
                    <a:lnL>
                      <a:noFill/>
                    </a:lnL>
                    <a:lnR>
                      <a:noFill/>
                    </a:lnR>
                    <a:lnT>
                      <a:noFill/>
                    </a:lnT>
                    <a:lnB>
                      <a:noFill/>
                    </a:lnB>
                  </a:tcPr>
                </a:tc>
                <a:tc>
                  <a:txBody>
                    <a:bodyPr/>
                    <a:lstStyle/>
                    <a:p>
                      <a:pPr algn="ctr"/>
                      <a:r>
                        <a:rPr lang="en-US" sz="900">
                          <a:effectLst/>
                          <a:latin typeface="Courier New"/>
                        </a:rPr>
                        <a:t>HARRISON</a:t>
                      </a:r>
                    </a:p>
                  </a:txBody>
                  <a:tcPr marL="0" marR="0" marT="0" marB="0" anchor="ctr">
                    <a:lnL>
                      <a:noFill/>
                    </a:lnL>
                    <a:lnR>
                      <a:noFill/>
                    </a:lnR>
                    <a:lnT>
                      <a:noFill/>
                    </a:lnT>
                    <a:lnB>
                      <a:noFill/>
                    </a:lnB>
                  </a:tcPr>
                </a:tc>
                <a:tc>
                  <a:txBody>
                    <a:bodyPr/>
                    <a:lstStyle/>
                    <a:p>
                      <a:pPr algn="ctr"/>
                      <a:r>
                        <a:rPr lang="en-US" sz="900">
                          <a:effectLst/>
                          <a:latin typeface="Courier New"/>
                        </a:rPr>
                        <a:t>IA</a:t>
                      </a:r>
                    </a:p>
                  </a:txBody>
                  <a:tcPr marL="0" marR="0" marT="0" marB="0" anchor="ctr">
                    <a:lnL>
                      <a:noFill/>
                    </a:lnL>
                    <a:lnR>
                      <a:noFill/>
                    </a:lnR>
                    <a:lnT>
                      <a:noFill/>
                    </a:lnT>
                    <a:lnB>
                      <a:noFill/>
                    </a:lnB>
                  </a:tcPr>
                </a:tc>
                <a:tc>
                  <a:txBody>
                    <a:bodyPr/>
                    <a:lstStyle/>
                    <a:p>
                      <a:pPr algn="ctr"/>
                      <a:r>
                        <a:rPr lang="en-US" sz="900">
                          <a:effectLst/>
                          <a:latin typeface="Courier New"/>
                        </a:rPr>
                        <a:t>4183</a:t>
                      </a:r>
                    </a:p>
                  </a:txBody>
                  <a:tcPr marL="0" marR="0" marT="0" marB="0" anchor="ctr">
                    <a:lnL>
                      <a:noFill/>
                    </a:lnL>
                    <a:lnR>
                      <a:noFill/>
                    </a:lnR>
                    <a:lnT>
                      <a:noFill/>
                    </a:lnT>
                    <a:lnB>
                      <a:noFill/>
                    </a:lnB>
                  </a:tcPr>
                </a:tc>
                <a:tc>
                  <a:txBody>
                    <a:bodyPr/>
                    <a:lstStyle/>
                    <a:p>
                      <a:pPr algn="ctr"/>
                      <a:r>
                        <a:rPr lang="en-US" sz="900">
                          <a:effectLst/>
                          <a:latin typeface="Courier New"/>
                        </a:rPr>
                        <a:t>9605</a:t>
                      </a:r>
                    </a:p>
                  </a:txBody>
                  <a:tcPr marL="0" marR="0" marT="0" marB="0" anchor="ctr">
                    <a:lnL>
                      <a:noFill/>
                    </a:lnL>
                    <a:lnR>
                      <a:noFill/>
                    </a:lnR>
                    <a:lnT>
                      <a:noFill/>
                    </a:lnT>
                    <a:lnB>
                      <a:noFill/>
                    </a:lnB>
                  </a:tcPr>
                </a:tc>
                <a:tc>
                  <a:txBody>
                    <a:bodyPr/>
                    <a:lstStyle/>
                    <a:p>
                      <a:pPr algn="ctr"/>
                      <a:r>
                        <a:rPr lang="en-US" sz="900" dirty="0">
                          <a:effectLst/>
                          <a:latin typeface="Courier New"/>
                        </a:rPr>
                        <a:t>SOME HAIL STONES MAY HAVE BEEN BIGGER. ALSO WIND GUSTS ESTIMATED AT 60 MPH WITH SMALL TREE LIMBS DOWN. </a:t>
                      </a:r>
                      <a:r>
                        <a:rPr lang="en-US" sz="900" u="none" strike="noStrike" dirty="0">
                          <a:solidFill>
                            <a:srgbClr val="003399"/>
                          </a:solidFill>
                          <a:effectLst/>
                          <a:latin typeface="Courier New"/>
                          <a:hlinkClick r:id="rId2"/>
                        </a:rPr>
                        <a:t>(OAX)</a:t>
                      </a:r>
                      <a:endParaRPr lang="en-US" sz="900" dirty="0">
                        <a:effectLst/>
                        <a:latin typeface="Courier New"/>
                      </a:endParaRPr>
                    </a:p>
                  </a:txBody>
                  <a:tcPr marL="0" marR="0" marT="0" marB="0" anchor="ctr">
                    <a:lnL>
                      <a:noFill/>
                    </a:lnL>
                    <a:lnR>
                      <a:noFill/>
                    </a:lnR>
                    <a:lnT>
                      <a:noFill/>
                    </a:lnT>
                    <a:lnB>
                      <a:noFill/>
                    </a:lnB>
                  </a:tcPr>
                </a:tc>
              </a:tr>
            </a:tbl>
          </a:graphicData>
        </a:graphic>
      </p:graphicFrame>
      <p:grpSp>
        <p:nvGrpSpPr>
          <p:cNvPr id="5" name="Group 4"/>
          <p:cNvGrpSpPr/>
          <p:nvPr/>
        </p:nvGrpSpPr>
        <p:grpSpPr>
          <a:xfrm>
            <a:off x="7789626" y="6088092"/>
            <a:ext cx="1261241" cy="702726"/>
            <a:chOff x="2057400" y="4813760"/>
            <a:chExt cx="1964267" cy="990600"/>
          </a:xfrm>
        </p:grpSpPr>
        <p:sp>
          <p:nvSpPr>
            <p:cNvPr id="6" name="Rounded Rectangle 5"/>
            <p:cNvSpPr/>
            <p:nvPr/>
          </p:nvSpPr>
          <p:spPr>
            <a:xfrm>
              <a:off x="2057400" y="4813760"/>
              <a:ext cx="1964267" cy="9906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pic>
          <p:nvPicPr>
            <p:cNvPr id="7" name="Picture 6" descr="OSU-logo-ve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2867" y="4913774"/>
              <a:ext cx="67733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3"/>
            <p:cNvGrpSpPr>
              <a:grpSpLocks/>
            </p:cNvGrpSpPr>
            <p:nvPr/>
          </p:nvGrpSpPr>
          <p:grpSpPr bwMode="auto">
            <a:xfrm>
              <a:off x="2802467" y="4901073"/>
              <a:ext cx="1219200" cy="762000"/>
              <a:chOff x="624" y="432"/>
              <a:chExt cx="3970" cy="1488"/>
            </a:xfrm>
          </p:grpSpPr>
          <p:sp>
            <p:nvSpPr>
              <p:cNvPr id="9" name="WordArt 4"/>
              <p:cNvSpPr>
                <a:spLocks noChangeArrowheads="1" noChangeShapeType="1" noTextEdit="1"/>
              </p:cNvSpPr>
              <p:nvPr/>
            </p:nvSpPr>
            <p:spPr bwMode="auto">
              <a:xfrm>
                <a:off x="2836" y="1776"/>
                <a:ext cx="960" cy="144"/>
              </a:xfrm>
              <a:prstGeom prst="rect">
                <a:avLst/>
              </a:prstGeom>
            </p:spPr>
            <p:txBody>
              <a:bodyPr wrap="none" fromWordArt="1">
                <a:prstTxWarp prst="textPlain">
                  <a:avLst>
                    <a:gd name="adj" fmla="val 50000"/>
                  </a:avLst>
                </a:prstTxWarp>
              </a:bodyPr>
              <a:lstStyle/>
              <a:p>
                <a:pPr algn="ctr"/>
                <a:r>
                  <a:rPr lang="en-US" sz="2400" kern="10" spc="2400" normalizeH="1">
                    <a:ln w="15875">
                      <a:solidFill>
                        <a:schemeClr val="tx1"/>
                      </a:solidFill>
                      <a:round/>
                      <a:headEnd/>
                      <a:tailEnd/>
                    </a:ln>
                    <a:solidFill>
                      <a:schemeClr val="bg1"/>
                    </a:solidFill>
                    <a:latin typeface="Book Antiqua"/>
                  </a:rPr>
                  <a:t>GROUP</a:t>
                </a:r>
              </a:p>
            </p:txBody>
          </p:sp>
          <p:sp>
            <p:nvSpPr>
              <p:cNvPr id="10" name="WordArt 5"/>
              <p:cNvSpPr>
                <a:spLocks noChangeArrowheads="1" noChangeShapeType="1" noTextEdit="1"/>
              </p:cNvSpPr>
              <p:nvPr/>
            </p:nvSpPr>
            <p:spPr bwMode="auto">
              <a:xfrm>
                <a:off x="1218" y="1405"/>
                <a:ext cx="3035" cy="344"/>
              </a:xfrm>
              <a:prstGeom prst="rect">
                <a:avLst/>
              </a:prstGeom>
              <a:extLst>
                <a:ext uri="{909E8E84-426E-40DD-AFC4-6F175D3DCCD1}">
                  <a14:hiddenFill xmlns:a14="http://schemas.microsoft.com/office/drawing/2010/main">
                    <a:solidFill>
                      <a:srgbClr val="FFFFFF"/>
                    </a:solidFill>
                  </a14:hiddenFill>
                </a:ext>
              </a:extLst>
            </p:spPr>
            <p:txBody>
              <a:bodyPr wrap="none" fromWordArt="1">
                <a:prstTxWarp prst="textFadeUp">
                  <a:avLst>
                    <a:gd name="adj" fmla="val 0"/>
                  </a:avLst>
                </a:prstTxWarp>
              </a:bodyPr>
              <a:lstStyle/>
              <a:p>
                <a:pPr algn="ctr"/>
                <a:r>
                  <a:rPr lang="en-US" sz="3600" kern="10" dirty="0">
                    <a:ln w="19050">
                      <a:solidFill>
                        <a:schemeClr val="tx1"/>
                      </a:solidFill>
                      <a:round/>
                      <a:headEnd/>
                      <a:tailEnd/>
                    </a:ln>
                    <a:noFill/>
                    <a:latin typeface="Impact"/>
                  </a:rPr>
                  <a:t>PRISM</a:t>
                </a:r>
              </a:p>
            </p:txBody>
          </p:sp>
          <p:grpSp>
            <p:nvGrpSpPr>
              <p:cNvPr id="11" name="Group 6"/>
              <p:cNvGrpSpPr>
                <a:grpSpLocks/>
              </p:cNvGrpSpPr>
              <p:nvPr/>
            </p:nvGrpSpPr>
            <p:grpSpPr bwMode="auto">
              <a:xfrm>
                <a:off x="1916" y="528"/>
                <a:ext cx="1843" cy="849"/>
                <a:chOff x="2008" y="336"/>
                <a:chExt cx="1843" cy="849"/>
              </a:xfrm>
            </p:grpSpPr>
            <p:sp>
              <p:nvSpPr>
                <p:cNvPr id="13" name="AutoShape 7"/>
                <p:cNvSpPr>
                  <a:spLocks noChangeArrowheads="1"/>
                </p:cNvSpPr>
                <p:nvPr/>
              </p:nvSpPr>
              <p:spPr bwMode="auto">
                <a:xfrm rot="10800000">
                  <a:off x="2008" y="1097"/>
                  <a:ext cx="1843" cy="8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79 w 21600"/>
                    <a:gd name="T13" fmla="*/ 2483 h 21600"/>
                    <a:gd name="T14" fmla="*/ 19221 w 21600"/>
                    <a:gd name="T15" fmla="*/ 19117 h 21600"/>
                  </a:gdLst>
                  <a:ahLst/>
                  <a:cxnLst>
                    <a:cxn ang="T8">
                      <a:pos x="T0" y="T1"/>
                    </a:cxn>
                    <a:cxn ang="T9">
                      <a:pos x="T2" y="T3"/>
                    </a:cxn>
                    <a:cxn ang="T10">
                      <a:pos x="T4" y="T5"/>
                    </a:cxn>
                    <a:cxn ang="T11">
                      <a:pos x="T6" y="T7"/>
                    </a:cxn>
                  </a:cxnLst>
                  <a:rect l="T12" t="T13" r="T14" b="T15"/>
                  <a:pathLst>
                    <a:path w="21600" h="21600">
                      <a:moveTo>
                        <a:pt x="0" y="0"/>
                      </a:moveTo>
                      <a:lnTo>
                        <a:pt x="1148" y="21600"/>
                      </a:lnTo>
                      <a:lnTo>
                        <a:pt x="20452" y="21600"/>
                      </a:lnTo>
                      <a:lnTo>
                        <a:pt x="21600" y="0"/>
                      </a:lnTo>
                      <a:lnTo>
                        <a:pt x="0" y="0"/>
                      </a:lnTo>
                      <a:close/>
                    </a:path>
                  </a:pathLst>
                </a:custGeom>
                <a:gradFill rotWithShape="1">
                  <a:gsLst>
                    <a:gs pos="0">
                      <a:srgbClr val="F40000"/>
                    </a:gs>
                    <a:gs pos="100000">
                      <a:srgbClr val="FF66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4" name="AutoShape 8"/>
                <p:cNvSpPr>
                  <a:spLocks noChangeArrowheads="1"/>
                </p:cNvSpPr>
                <p:nvPr/>
              </p:nvSpPr>
              <p:spPr bwMode="auto">
                <a:xfrm rot="10800000">
                  <a:off x="2105" y="1033"/>
                  <a:ext cx="1649" cy="6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240 w 21600"/>
                    <a:gd name="T13" fmla="*/ 2326 h 21600"/>
                    <a:gd name="T14" fmla="*/ 19360 w 21600"/>
                    <a:gd name="T15" fmla="*/ 19274 h 21600"/>
                  </a:gdLst>
                  <a:ahLst/>
                  <a:cxnLst>
                    <a:cxn ang="T8">
                      <a:pos x="T0" y="T1"/>
                    </a:cxn>
                    <a:cxn ang="T9">
                      <a:pos x="T2" y="T3"/>
                    </a:cxn>
                    <a:cxn ang="T10">
                      <a:pos x="T4" y="T5"/>
                    </a:cxn>
                    <a:cxn ang="T11">
                      <a:pos x="T6" y="T7"/>
                    </a:cxn>
                  </a:cxnLst>
                  <a:rect l="T12" t="T13" r="T14" b="T15"/>
                  <a:pathLst>
                    <a:path w="21600" h="21600">
                      <a:moveTo>
                        <a:pt x="0" y="0"/>
                      </a:moveTo>
                      <a:lnTo>
                        <a:pt x="879" y="21600"/>
                      </a:lnTo>
                      <a:lnTo>
                        <a:pt x="20721" y="21600"/>
                      </a:lnTo>
                      <a:lnTo>
                        <a:pt x="21600" y="0"/>
                      </a:lnTo>
                      <a:lnTo>
                        <a:pt x="0" y="0"/>
                      </a:lnTo>
                      <a:close/>
                    </a:path>
                  </a:pathLst>
                </a:custGeom>
                <a:gradFill rotWithShape="1">
                  <a:gsLst>
                    <a:gs pos="0">
                      <a:srgbClr val="FF6600"/>
                    </a:gs>
                    <a:gs pos="100000">
                      <a:srgbClr val="FFFF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5" name="AutoShape 9"/>
                <p:cNvSpPr>
                  <a:spLocks noChangeArrowheads="1"/>
                </p:cNvSpPr>
                <p:nvPr/>
              </p:nvSpPr>
              <p:spPr bwMode="auto">
                <a:xfrm rot="10800000">
                  <a:off x="2284" y="775"/>
                  <a:ext cx="1294" cy="1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255 w 21600"/>
                    <a:gd name="T13" fmla="*/ 3240 h 21600"/>
                    <a:gd name="T14" fmla="*/ 18345 w 21600"/>
                    <a:gd name="T15" fmla="*/ 18360 h 21600"/>
                  </a:gdLst>
                  <a:ahLst/>
                  <a:cxnLst>
                    <a:cxn ang="T8">
                      <a:pos x="T0" y="T1"/>
                    </a:cxn>
                    <a:cxn ang="T9">
                      <a:pos x="T2" y="T3"/>
                    </a:cxn>
                    <a:cxn ang="T10">
                      <a:pos x="T4" y="T5"/>
                    </a:cxn>
                    <a:cxn ang="T11">
                      <a:pos x="T6" y="T7"/>
                    </a:cxn>
                  </a:cxnLst>
                  <a:rect l="T12" t="T13" r="T14" b="T15"/>
                  <a:pathLst>
                    <a:path w="21600" h="21600">
                      <a:moveTo>
                        <a:pt x="0" y="0"/>
                      </a:moveTo>
                      <a:lnTo>
                        <a:pt x="2898" y="21600"/>
                      </a:lnTo>
                      <a:lnTo>
                        <a:pt x="18702" y="21600"/>
                      </a:lnTo>
                      <a:lnTo>
                        <a:pt x="21600" y="0"/>
                      </a:lnTo>
                      <a:lnTo>
                        <a:pt x="0" y="0"/>
                      </a:lnTo>
                      <a:close/>
                    </a:path>
                  </a:pathLst>
                </a:custGeom>
                <a:gradFill rotWithShape="1">
                  <a:gsLst>
                    <a:gs pos="0">
                      <a:srgbClr val="008000"/>
                    </a:gs>
                    <a:gs pos="100000">
                      <a:srgbClr val="0000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6" name="AutoShape 10"/>
                <p:cNvSpPr>
                  <a:spLocks noChangeArrowheads="1"/>
                </p:cNvSpPr>
                <p:nvPr/>
              </p:nvSpPr>
              <p:spPr bwMode="auto">
                <a:xfrm rot="10800000">
                  <a:off x="2173" y="966"/>
                  <a:ext cx="1508" cy="6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292 w 21600"/>
                    <a:gd name="T13" fmla="*/ 2224 h 21600"/>
                    <a:gd name="T14" fmla="*/ 19308 w 21600"/>
                    <a:gd name="T15" fmla="*/ 19376 h 21600"/>
                  </a:gdLst>
                  <a:ahLst/>
                  <a:cxnLst>
                    <a:cxn ang="T8">
                      <a:pos x="T0" y="T1"/>
                    </a:cxn>
                    <a:cxn ang="T9">
                      <a:pos x="T2" y="T3"/>
                    </a:cxn>
                    <a:cxn ang="T10">
                      <a:pos x="T4" y="T5"/>
                    </a:cxn>
                    <a:cxn ang="T11">
                      <a:pos x="T6" y="T7"/>
                    </a:cxn>
                  </a:cxnLst>
                  <a:rect l="T12" t="T13" r="T14" b="T15"/>
                  <a:pathLst>
                    <a:path w="21600" h="21600">
                      <a:moveTo>
                        <a:pt x="0" y="0"/>
                      </a:moveTo>
                      <a:lnTo>
                        <a:pt x="990" y="21600"/>
                      </a:lnTo>
                      <a:lnTo>
                        <a:pt x="20610" y="21600"/>
                      </a:lnTo>
                      <a:lnTo>
                        <a:pt x="21600" y="0"/>
                      </a:lnTo>
                      <a:lnTo>
                        <a:pt x="0" y="0"/>
                      </a:lnTo>
                      <a:close/>
                    </a:path>
                  </a:pathLst>
                </a:custGeom>
                <a:gradFill rotWithShape="1">
                  <a:gsLst>
                    <a:gs pos="0">
                      <a:srgbClr val="FFFF00"/>
                    </a:gs>
                    <a:gs pos="100000">
                      <a:srgbClr val="0080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7" name="AutoShape 11"/>
                <p:cNvSpPr>
                  <a:spLocks noChangeArrowheads="1"/>
                </p:cNvSpPr>
                <p:nvPr/>
              </p:nvSpPr>
              <p:spPr bwMode="auto">
                <a:xfrm rot="10800000">
                  <a:off x="2452" y="637"/>
                  <a:ext cx="953" cy="13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90 w 21600"/>
                    <a:gd name="T13" fmla="*/ 3574 h 21600"/>
                    <a:gd name="T14" fmla="*/ 18110 w 21600"/>
                    <a:gd name="T15" fmla="*/ 18026 h 21600"/>
                  </a:gdLst>
                  <a:ahLst/>
                  <a:cxnLst>
                    <a:cxn ang="T8">
                      <a:pos x="T0" y="T1"/>
                    </a:cxn>
                    <a:cxn ang="T9">
                      <a:pos x="T2" y="T3"/>
                    </a:cxn>
                    <a:cxn ang="T10">
                      <a:pos x="T4" y="T5"/>
                    </a:cxn>
                    <a:cxn ang="T11">
                      <a:pos x="T6" y="T7"/>
                    </a:cxn>
                  </a:cxnLst>
                  <a:rect l="T12" t="T13" r="T14" b="T15"/>
                  <a:pathLst>
                    <a:path w="21600" h="21600">
                      <a:moveTo>
                        <a:pt x="0" y="0"/>
                      </a:moveTo>
                      <a:lnTo>
                        <a:pt x="3395" y="21600"/>
                      </a:lnTo>
                      <a:lnTo>
                        <a:pt x="18205" y="21600"/>
                      </a:lnTo>
                      <a:lnTo>
                        <a:pt x="21600" y="0"/>
                      </a:lnTo>
                      <a:lnTo>
                        <a:pt x="0" y="0"/>
                      </a:lnTo>
                      <a:close/>
                    </a:path>
                  </a:pathLst>
                </a:custGeom>
                <a:gradFill rotWithShape="1">
                  <a:gsLst>
                    <a:gs pos="0">
                      <a:srgbClr val="0000FF"/>
                    </a:gs>
                    <a:gs pos="100000">
                      <a:srgbClr val="9900CC"/>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8" name="AutoShape 12"/>
                <p:cNvSpPr>
                  <a:spLocks noChangeArrowheads="1"/>
                </p:cNvSpPr>
                <p:nvPr/>
              </p:nvSpPr>
              <p:spPr bwMode="auto">
                <a:xfrm rot="10800000">
                  <a:off x="2759" y="408"/>
                  <a:ext cx="344" cy="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709 w 21600"/>
                    <a:gd name="T13" fmla="*/ 4747 h 21600"/>
                    <a:gd name="T14" fmla="*/ 16891 w 21600"/>
                    <a:gd name="T15" fmla="*/ 16853 h 21600"/>
                  </a:gdLst>
                  <a:ahLst/>
                  <a:cxnLst>
                    <a:cxn ang="T8">
                      <a:pos x="T0" y="T1"/>
                    </a:cxn>
                    <a:cxn ang="T9">
                      <a:pos x="T2" y="T3"/>
                    </a:cxn>
                    <a:cxn ang="T10">
                      <a:pos x="T4" y="T5"/>
                    </a:cxn>
                    <a:cxn ang="T11">
                      <a:pos x="T6" y="T7"/>
                    </a:cxn>
                  </a:cxnLst>
                  <a:rect l="T12" t="T13" r="T14" b="T15"/>
                  <a:pathLst>
                    <a:path w="21600" h="21600">
                      <a:moveTo>
                        <a:pt x="0" y="0"/>
                      </a:moveTo>
                      <a:lnTo>
                        <a:pt x="5834" y="21600"/>
                      </a:lnTo>
                      <a:lnTo>
                        <a:pt x="15766" y="21600"/>
                      </a:lnTo>
                      <a:lnTo>
                        <a:pt x="21600" y="0"/>
                      </a:lnTo>
                      <a:lnTo>
                        <a:pt x="0" y="0"/>
                      </a:lnTo>
                      <a:close/>
                    </a:path>
                  </a:pathLst>
                </a:custGeom>
                <a:gradFill rotWithShape="1">
                  <a:gsLst>
                    <a:gs pos="0">
                      <a:srgbClr val="FF00FF"/>
                    </a:gs>
                    <a:gs pos="100000">
                      <a:schemeClr val="bg1"/>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9" name="AutoShape 13"/>
                <p:cNvSpPr>
                  <a:spLocks noChangeArrowheads="1"/>
                </p:cNvSpPr>
                <p:nvPr/>
              </p:nvSpPr>
              <p:spPr bwMode="auto">
                <a:xfrm rot="10800000">
                  <a:off x="2608" y="497"/>
                  <a:ext cx="646" cy="14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47 w 21600"/>
                    <a:gd name="T13" fmla="*/ 4289 h 21600"/>
                    <a:gd name="T14" fmla="*/ 17253 w 21600"/>
                    <a:gd name="T15" fmla="*/ 17311 h 21600"/>
                  </a:gdLst>
                  <a:ahLst/>
                  <a:cxnLst>
                    <a:cxn ang="T8">
                      <a:pos x="T0" y="T1"/>
                    </a:cxn>
                    <a:cxn ang="T9">
                      <a:pos x="T2" y="T3"/>
                    </a:cxn>
                    <a:cxn ang="T10">
                      <a:pos x="T4" y="T5"/>
                    </a:cxn>
                    <a:cxn ang="T11">
                      <a:pos x="T6" y="T7"/>
                    </a:cxn>
                  </a:cxnLst>
                  <a:rect l="T12" t="T13" r="T14" b="T15"/>
                  <a:pathLst>
                    <a:path w="21600" h="21600">
                      <a:moveTo>
                        <a:pt x="0" y="0"/>
                      </a:moveTo>
                      <a:lnTo>
                        <a:pt x="5113" y="21600"/>
                      </a:lnTo>
                      <a:lnTo>
                        <a:pt x="16487" y="21600"/>
                      </a:lnTo>
                      <a:lnTo>
                        <a:pt x="21600" y="0"/>
                      </a:lnTo>
                      <a:lnTo>
                        <a:pt x="0" y="0"/>
                      </a:lnTo>
                      <a:close/>
                    </a:path>
                  </a:pathLst>
                </a:custGeom>
                <a:gradFill rotWithShape="1">
                  <a:gsLst>
                    <a:gs pos="0">
                      <a:srgbClr val="9900CC"/>
                    </a:gs>
                    <a:gs pos="100000">
                      <a:srgbClr val="FF00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20" name="AutoShape 14"/>
                <p:cNvSpPr>
                  <a:spLocks noChangeArrowheads="1"/>
                </p:cNvSpPr>
                <p:nvPr/>
              </p:nvSpPr>
              <p:spPr bwMode="auto">
                <a:xfrm rot="10800000">
                  <a:off x="2248" y="934"/>
                  <a:ext cx="1370" cy="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097 w 21600"/>
                    <a:gd name="T13" fmla="*/ 1964 h 21600"/>
                    <a:gd name="T14" fmla="*/ 19503 w 21600"/>
                    <a:gd name="T15" fmla="*/ 19636 h 21600"/>
                  </a:gdLst>
                  <a:ahLst/>
                  <a:cxnLst>
                    <a:cxn ang="T8">
                      <a:pos x="T0" y="T1"/>
                    </a:cxn>
                    <a:cxn ang="T9">
                      <a:pos x="T2" y="T3"/>
                    </a:cxn>
                    <a:cxn ang="T10">
                      <a:pos x="T4" y="T5"/>
                    </a:cxn>
                    <a:cxn ang="T11">
                      <a:pos x="T6" y="T7"/>
                    </a:cxn>
                  </a:cxnLst>
                  <a:rect l="T12" t="T13" r="T14" b="T15"/>
                  <a:pathLst>
                    <a:path w="21600" h="21600">
                      <a:moveTo>
                        <a:pt x="0" y="0"/>
                      </a:moveTo>
                      <a:lnTo>
                        <a:pt x="580" y="21600"/>
                      </a:lnTo>
                      <a:lnTo>
                        <a:pt x="21020" y="21600"/>
                      </a:lnTo>
                      <a:lnTo>
                        <a:pt x="21600" y="0"/>
                      </a:lnTo>
                      <a:lnTo>
                        <a:pt x="0" y="0"/>
                      </a:lnTo>
                      <a:close/>
                    </a:path>
                  </a:pathLst>
                </a:custGeom>
                <a:solidFill>
                  <a:srgbClr val="008000"/>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21" name="AutoShape 15"/>
                <p:cNvSpPr>
                  <a:spLocks noChangeArrowheads="1"/>
                </p:cNvSpPr>
                <p:nvPr/>
              </p:nvSpPr>
              <p:spPr bwMode="auto">
                <a:xfrm rot="10800000">
                  <a:off x="2851" y="339"/>
                  <a:ext cx="160" cy="6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155 w 21600"/>
                    <a:gd name="T13" fmla="*/ 7200 h 21600"/>
                    <a:gd name="T14" fmla="*/ 14445 w 21600"/>
                    <a:gd name="T15" fmla="*/ 14400 h 21600"/>
                  </a:gdLst>
                  <a:ahLst/>
                  <a:cxnLst>
                    <a:cxn ang="T8">
                      <a:pos x="T0" y="T1"/>
                    </a:cxn>
                    <a:cxn ang="T9">
                      <a:pos x="T2" y="T3"/>
                    </a:cxn>
                    <a:cxn ang="T10">
                      <a:pos x="T4" y="T5"/>
                    </a:cxn>
                    <a:cxn ang="T11">
                      <a:pos x="T6" y="T7"/>
                    </a:cxn>
                  </a:cxnLst>
                  <a:rect l="T12" t="T13" r="T14" b="T15"/>
                  <a:pathLst>
                    <a:path w="21600" h="21600">
                      <a:moveTo>
                        <a:pt x="0" y="0"/>
                      </a:moveTo>
                      <a:lnTo>
                        <a:pt x="10800" y="21600"/>
                      </a:lnTo>
                      <a:lnTo>
                        <a:pt x="21600" y="0"/>
                      </a:lnTo>
                      <a:lnTo>
                        <a:pt x="0" y="0"/>
                      </a:lnTo>
                      <a:close/>
                    </a:path>
                  </a:pathLst>
                </a:cu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22" name="AutoShape 16"/>
                <p:cNvSpPr>
                  <a:spLocks noChangeArrowheads="1"/>
                </p:cNvSpPr>
                <p:nvPr/>
              </p:nvSpPr>
              <p:spPr bwMode="auto">
                <a:xfrm rot="10800000" flipV="1">
                  <a:off x="2010" y="336"/>
                  <a:ext cx="1840" cy="849"/>
                </a:xfrm>
                <a:prstGeom prst="triangle">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US" altLang="en-US"/>
                </a:p>
              </p:txBody>
            </p:sp>
          </p:grpSp>
          <p:pic>
            <p:nvPicPr>
              <p:cNvPr id="12" name="Picture 17" descr="mountains"/>
              <p:cNvPicPr>
                <a:picLocks noChangeAspect="1" noChangeArrowheads="1"/>
              </p:cNvPicPr>
              <p:nvPr/>
            </p:nvPicPr>
            <p:blipFill>
              <a:blip r:embed="rId4" cstate="print">
                <a:extLst>
                  <a:ext uri="{28A0092B-C50C-407E-A947-70E740481C1C}">
                    <a14:useLocalDpi xmlns:a14="http://schemas.microsoft.com/office/drawing/2010/main" val="0"/>
                  </a:ext>
                </a:extLst>
              </a:blip>
              <a:srcRect b="12183"/>
              <a:stretch>
                <a:fillRect/>
              </a:stretch>
            </p:blipFill>
            <p:spPr bwMode="auto">
              <a:xfrm>
                <a:off x="624" y="432"/>
                <a:ext cx="3970" cy="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32569280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2"/>
                </a:solidFill>
              </a:rPr>
              <a:t>PRISM/RMA Portal Usage</a:t>
            </a:r>
          </a:p>
          <a:p>
            <a:r>
              <a:rPr lang="en-US" sz="2400" dirty="0" smtClean="0"/>
              <a:t>Number of User Accounts</a:t>
            </a:r>
            <a:endParaRPr lang="en-US" sz="2400" dirty="0"/>
          </a:p>
        </p:txBody>
      </p:sp>
      <p:grpSp>
        <p:nvGrpSpPr>
          <p:cNvPr id="4" name="Group 3"/>
          <p:cNvGrpSpPr/>
          <p:nvPr/>
        </p:nvGrpSpPr>
        <p:grpSpPr>
          <a:xfrm>
            <a:off x="7789626" y="6088092"/>
            <a:ext cx="1261241" cy="702726"/>
            <a:chOff x="2057400" y="4813760"/>
            <a:chExt cx="1964267" cy="990600"/>
          </a:xfrm>
        </p:grpSpPr>
        <p:sp>
          <p:nvSpPr>
            <p:cNvPr id="6" name="Rounded Rectangle 5"/>
            <p:cNvSpPr/>
            <p:nvPr/>
          </p:nvSpPr>
          <p:spPr>
            <a:xfrm>
              <a:off x="2057400" y="4813760"/>
              <a:ext cx="1964267" cy="9906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pic>
          <p:nvPicPr>
            <p:cNvPr id="7" name="Picture 6" descr="OSU-logo-vert.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2867" y="4913774"/>
              <a:ext cx="67733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3"/>
            <p:cNvGrpSpPr>
              <a:grpSpLocks/>
            </p:cNvGrpSpPr>
            <p:nvPr/>
          </p:nvGrpSpPr>
          <p:grpSpPr bwMode="auto">
            <a:xfrm>
              <a:off x="2802467" y="4901073"/>
              <a:ext cx="1219200" cy="762000"/>
              <a:chOff x="624" y="432"/>
              <a:chExt cx="3970" cy="1488"/>
            </a:xfrm>
          </p:grpSpPr>
          <p:sp>
            <p:nvSpPr>
              <p:cNvPr id="9" name="WordArt 4"/>
              <p:cNvSpPr>
                <a:spLocks noChangeArrowheads="1" noChangeShapeType="1" noTextEdit="1"/>
              </p:cNvSpPr>
              <p:nvPr/>
            </p:nvSpPr>
            <p:spPr bwMode="auto">
              <a:xfrm>
                <a:off x="2836" y="1776"/>
                <a:ext cx="960" cy="144"/>
              </a:xfrm>
              <a:prstGeom prst="rect">
                <a:avLst/>
              </a:prstGeom>
            </p:spPr>
            <p:txBody>
              <a:bodyPr wrap="none" fromWordArt="1">
                <a:prstTxWarp prst="textPlain">
                  <a:avLst>
                    <a:gd name="adj" fmla="val 50000"/>
                  </a:avLst>
                </a:prstTxWarp>
              </a:bodyPr>
              <a:lstStyle/>
              <a:p>
                <a:pPr algn="ctr"/>
                <a:r>
                  <a:rPr lang="en-US" sz="2400" kern="10" spc="2400" normalizeH="1">
                    <a:ln w="15875">
                      <a:solidFill>
                        <a:schemeClr val="tx1"/>
                      </a:solidFill>
                      <a:round/>
                      <a:headEnd/>
                      <a:tailEnd/>
                    </a:ln>
                    <a:solidFill>
                      <a:schemeClr val="bg1"/>
                    </a:solidFill>
                    <a:latin typeface="Book Antiqua"/>
                  </a:rPr>
                  <a:t>GROUP</a:t>
                </a:r>
              </a:p>
            </p:txBody>
          </p:sp>
          <p:sp>
            <p:nvSpPr>
              <p:cNvPr id="10" name="WordArt 5"/>
              <p:cNvSpPr>
                <a:spLocks noChangeArrowheads="1" noChangeShapeType="1" noTextEdit="1"/>
              </p:cNvSpPr>
              <p:nvPr/>
            </p:nvSpPr>
            <p:spPr bwMode="auto">
              <a:xfrm>
                <a:off x="1218" y="1405"/>
                <a:ext cx="3035" cy="344"/>
              </a:xfrm>
              <a:prstGeom prst="rect">
                <a:avLst/>
              </a:prstGeom>
              <a:extLst>
                <a:ext uri="{909E8E84-426E-40DD-AFC4-6F175D3DCCD1}">
                  <a14:hiddenFill xmlns:a14="http://schemas.microsoft.com/office/drawing/2010/main">
                    <a:solidFill>
                      <a:srgbClr val="FFFFFF"/>
                    </a:solidFill>
                  </a14:hiddenFill>
                </a:ext>
              </a:extLst>
            </p:spPr>
            <p:txBody>
              <a:bodyPr wrap="none" fromWordArt="1">
                <a:prstTxWarp prst="textFadeUp">
                  <a:avLst>
                    <a:gd name="adj" fmla="val 0"/>
                  </a:avLst>
                </a:prstTxWarp>
              </a:bodyPr>
              <a:lstStyle/>
              <a:p>
                <a:pPr algn="ctr"/>
                <a:r>
                  <a:rPr lang="en-US" sz="3600" kern="10" dirty="0">
                    <a:ln w="19050">
                      <a:solidFill>
                        <a:schemeClr val="tx1"/>
                      </a:solidFill>
                      <a:round/>
                      <a:headEnd/>
                      <a:tailEnd/>
                    </a:ln>
                    <a:noFill/>
                    <a:latin typeface="Impact"/>
                  </a:rPr>
                  <a:t>PRISM</a:t>
                </a:r>
              </a:p>
            </p:txBody>
          </p:sp>
          <p:grpSp>
            <p:nvGrpSpPr>
              <p:cNvPr id="11" name="Group 6"/>
              <p:cNvGrpSpPr>
                <a:grpSpLocks/>
              </p:cNvGrpSpPr>
              <p:nvPr/>
            </p:nvGrpSpPr>
            <p:grpSpPr bwMode="auto">
              <a:xfrm>
                <a:off x="1916" y="528"/>
                <a:ext cx="1843" cy="849"/>
                <a:chOff x="2008" y="336"/>
                <a:chExt cx="1843" cy="849"/>
              </a:xfrm>
            </p:grpSpPr>
            <p:sp>
              <p:nvSpPr>
                <p:cNvPr id="13" name="AutoShape 7"/>
                <p:cNvSpPr>
                  <a:spLocks noChangeArrowheads="1"/>
                </p:cNvSpPr>
                <p:nvPr/>
              </p:nvSpPr>
              <p:spPr bwMode="auto">
                <a:xfrm rot="10800000">
                  <a:off x="2008" y="1097"/>
                  <a:ext cx="1843" cy="8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79 w 21600"/>
                    <a:gd name="T13" fmla="*/ 2483 h 21600"/>
                    <a:gd name="T14" fmla="*/ 19221 w 21600"/>
                    <a:gd name="T15" fmla="*/ 19117 h 21600"/>
                  </a:gdLst>
                  <a:ahLst/>
                  <a:cxnLst>
                    <a:cxn ang="T8">
                      <a:pos x="T0" y="T1"/>
                    </a:cxn>
                    <a:cxn ang="T9">
                      <a:pos x="T2" y="T3"/>
                    </a:cxn>
                    <a:cxn ang="T10">
                      <a:pos x="T4" y="T5"/>
                    </a:cxn>
                    <a:cxn ang="T11">
                      <a:pos x="T6" y="T7"/>
                    </a:cxn>
                  </a:cxnLst>
                  <a:rect l="T12" t="T13" r="T14" b="T15"/>
                  <a:pathLst>
                    <a:path w="21600" h="21600">
                      <a:moveTo>
                        <a:pt x="0" y="0"/>
                      </a:moveTo>
                      <a:lnTo>
                        <a:pt x="1148" y="21600"/>
                      </a:lnTo>
                      <a:lnTo>
                        <a:pt x="20452" y="21600"/>
                      </a:lnTo>
                      <a:lnTo>
                        <a:pt x="21600" y="0"/>
                      </a:lnTo>
                      <a:lnTo>
                        <a:pt x="0" y="0"/>
                      </a:lnTo>
                      <a:close/>
                    </a:path>
                  </a:pathLst>
                </a:custGeom>
                <a:gradFill rotWithShape="1">
                  <a:gsLst>
                    <a:gs pos="0">
                      <a:srgbClr val="F40000"/>
                    </a:gs>
                    <a:gs pos="100000">
                      <a:srgbClr val="FF66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4" name="AutoShape 8"/>
                <p:cNvSpPr>
                  <a:spLocks noChangeArrowheads="1"/>
                </p:cNvSpPr>
                <p:nvPr/>
              </p:nvSpPr>
              <p:spPr bwMode="auto">
                <a:xfrm rot="10800000">
                  <a:off x="2105" y="1033"/>
                  <a:ext cx="1649" cy="6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240 w 21600"/>
                    <a:gd name="T13" fmla="*/ 2326 h 21600"/>
                    <a:gd name="T14" fmla="*/ 19360 w 21600"/>
                    <a:gd name="T15" fmla="*/ 19274 h 21600"/>
                  </a:gdLst>
                  <a:ahLst/>
                  <a:cxnLst>
                    <a:cxn ang="T8">
                      <a:pos x="T0" y="T1"/>
                    </a:cxn>
                    <a:cxn ang="T9">
                      <a:pos x="T2" y="T3"/>
                    </a:cxn>
                    <a:cxn ang="T10">
                      <a:pos x="T4" y="T5"/>
                    </a:cxn>
                    <a:cxn ang="T11">
                      <a:pos x="T6" y="T7"/>
                    </a:cxn>
                  </a:cxnLst>
                  <a:rect l="T12" t="T13" r="T14" b="T15"/>
                  <a:pathLst>
                    <a:path w="21600" h="21600">
                      <a:moveTo>
                        <a:pt x="0" y="0"/>
                      </a:moveTo>
                      <a:lnTo>
                        <a:pt x="879" y="21600"/>
                      </a:lnTo>
                      <a:lnTo>
                        <a:pt x="20721" y="21600"/>
                      </a:lnTo>
                      <a:lnTo>
                        <a:pt x="21600" y="0"/>
                      </a:lnTo>
                      <a:lnTo>
                        <a:pt x="0" y="0"/>
                      </a:lnTo>
                      <a:close/>
                    </a:path>
                  </a:pathLst>
                </a:custGeom>
                <a:gradFill rotWithShape="1">
                  <a:gsLst>
                    <a:gs pos="0">
                      <a:srgbClr val="FF6600"/>
                    </a:gs>
                    <a:gs pos="100000">
                      <a:srgbClr val="FFFF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5" name="AutoShape 9"/>
                <p:cNvSpPr>
                  <a:spLocks noChangeArrowheads="1"/>
                </p:cNvSpPr>
                <p:nvPr/>
              </p:nvSpPr>
              <p:spPr bwMode="auto">
                <a:xfrm rot="10800000">
                  <a:off x="2284" y="775"/>
                  <a:ext cx="1294" cy="1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255 w 21600"/>
                    <a:gd name="T13" fmla="*/ 3240 h 21600"/>
                    <a:gd name="T14" fmla="*/ 18345 w 21600"/>
                    <a:gd name="T15" fmla="*/ 18360 h 21600"/>
                  </a:gdLst>
                  <a:ahLst/>
                  <a:cxnLst>
                    <a:cxn ang="T8">
                      <a:pos x="T0" y="T1"/>
                    </a:cxn>
                    <a:cxn ang="T9">
                      <a:pos x="T2" y="T3"/>
                    </a:cxn>
                    <a:cxn ang="T10">
                      <a:pos x="T4" y="T5"/>
                    </a:cxn>
                    <a:cxn ang="T11">
                      <a:pos x="T6" y="T7"/>
                    </a:cxn>
                  </a:cxnLst>
                  <a:rect l="T12" t="T13" r="T14" b="T15"/>
                  <a:pathLst>
                    <a:path w="21600" h="21600">
                      <a:moveTo>
                        <a:pt x="0" y="0"/>
                      </a:moveTo>
                      <a:lnTo>
                        <a:pt x="2898" y="21600"/>
                      </a:lnTo>
                      <a:lnTo>
                        <a:pt x="18702" y="21600"/>
                      </a:lnTo>
                      <a:lnTo>
                        <a:pt x="21600" y="0"/>
                      </a:lnTo>
                      <a:lnTo>
                        <a:pt x="0" y="0"/>
                      </a:lnTo>
                      <a:close/>
                    </a:path>
                  </a:pathLst>
                </a:custGeom>
                <a:gradFill rotWithShape="1">
                  <a:gsLst>
                    <a:gs pos="0">
                      <a:srgbClr val="008000"/>
                    </a:gs>
                    <a:gs pos="100000">
                      <a:srgbClr val="0000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6" name="AutoShape 10"/>
                <p:cNvSpPr>
                  <a:spLocks noChangeArrowheads="1"/>
                </p:cNvSpPr>
                <p:nvPr/>
              </p:nvSpPr>
              <p:spPr bwMode="auto">
                <a:xfrm rot="10800000">
                  <a:off x="2173" y="966"/>
                  <a:ext cx="1508" cy="6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292 w 21600"/>
                    <a:gd name="T13" fmla="*/ 2224 h 21600"/>
                    <a:gd name="T14" fmla="*/ 19308 w 21600"/>
                    <a:gd name="T15" fmla="*/ 19376 h 21600"/>
                  </a:gdLst>
                  <a:ahLst/>
                  <a:cxnLst>
                    <a:cxn ang="T8">
                      <a:pos x="T0" y="T1"/>
                    </a:cxn>
                    <a:cxn ang="T9">
                      <a:pos x="T2" y="T3"/>
                    </a:cxn>
                    <a:cxn ang="T10">
                      <a:pos x="T4" y="T5"/>
                    </a:cxn>
                    <a:cxn ang="T11">
                      <a:pos x="T6" y="T7"/>
                    </a:cxn>
                  </a:cxnLst>
                  <a:rect l="T12" t="T13" r="T14" b="T15"/>
                  <a:pathLst>
                    <a:path w="21600" h="21600">
                      <a:moveTo>
                        <a:pt x="0" y="0"/>
                      </a:moveTo>
                      <a:lnTo>
                        <a:pt x="990" y="21600"/>
                      </a:lnTo>
                      <a:lnTo>
                        <a:pt x="20610" y="21600"/>
                      </a:lnTo>
                      <a:lnTo>
                        <a:pt x="21600" y="0"/>
                      </a:lnTo>
                      <a:lnTo>
                        <a:pt x="0" y="0"/>
                      </a:lnTo>
                      <a:close/>
                    </a:path>
                  </a:pathLst>
                </a:custGeom>
                <a:gradFill rotWithShape="1">
                  <a:gsLst>
                    <a:gs pos="0">
                      <a:srgbClr val="FFFF00"/>
                    </a:gs>
                    <a:gs pos="100000">
                      <a:srgbClr val="0080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7" name="AutoShape 11"/>
                <p:cNvSpPr>
                  <a:spLocks noChangeArrowheads="1"/>
                </p:cNvSpPr>
                <p:nvPr/>
              </p:nvSpPr>
              <p:spPr bwMode="auto">
                <a:xfrm rot="10800000">
                  <a:off x="2452" y="637"/>
                  <a:ext cx="953" cy="13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90 w 21600"/>
                    <a:gd name="T13" fmla="*/ 3574 h 21600"/>
                    <a:gd name="T14" fmla="*/ 18110 w 21600"/>
                    <a:gd name="T15" fmla="*/ 18026 h 21600"/>
                  </a:gdLst>
                  <a:ahLst/>
                  <a:cxnLst>
                    <a:cxn ang="T8">
                      <a:pos x="T0" y="T1"/>
                    </a:cxn>
                    <a:cxn ang="T9">
                      <a:pos x="T2" y="T3"/>
                    </a:cxn>
                    <a:cxn ang="T10">
                      <a:pos x="T4" y="T5"/>
                    </a:cxn>
                    <a:cxn ang="T11">
                      <a:pos x="T6" y="T7"/>
                    </a:cxn>
                  </a:cxnLst>
                  <a:rect l="T12" t="T13" r="T14" b="T15"/>
                  <a:pathLst>
                    <a:path w="21600" h="21600">
                      <a:moveTo>
                        <a:pt x="0" y="0"/>
                      </a:moveTo>
                      <a:lnTo>
                        <a:pt x="3395" y="21600"/>
                      </a:lnTo>
                      <a:lnTo>
                        <a:pt x="18205" y="21600"/>
                      </a:lnTo>
                      <a:lnTo>
                        <a:pt x="21600" y="0"/>
                      </a:lnTo>
                      <a:lnTo>
                        <a:pt x="0" y="0"/>
                      </a:lnTo>
                      <a:close/>
                    </a:path>
                  </a:pathLst>
                </a:custGeom>
                <a:gradFill rotWithShape="1">
                  <a:gsLst>
                    <a:gs pos="0">
                      <a:srgbClr val="0000FF"/>
                    </a:gs>
                    <a:gs pos="100000">
                      <a:srgbClr val="9900CC"/>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8" name="AutoShape 12"/>
                <p:cNvSpPr>
                  <a:spLocks noChangeArrowheads="1"/>
                </p:cNvSpPr>
                <p:nvPr/>
              </p:nvSpPr>
              <p:spPr bwMode="auto">
                <a:xfrm rot="10800000">
                  <a:off x="2759" y="408"/>
                  <a:ext cx="344" cy="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709 w 21600"/>
                    <a:gd name="T13" fmla="*/ 4747 h 21600"/>
                    <a:gd name="T14" fmla="*/ 16891 w 21600"/>
                    <a:gd name="T15" fmla="*/ 16853 h 21600"/>
                  </a:gdLst>
                  <a:ahLst/>
                  <a:cxnLst>
                    <a:cxn ang="T8">
                      <a:pos x="T0" y="T1"/>
                    </a:cxn>
                    <a:cxn ang="T9">
                      <a:pos x="T2" y="T3"/>
                    </a:cxn>
                    <a:cxn ang="T10">
                      <a:pos x="T4" y="T5"/>
                    </a:cxn>
                    <a:cxn ang="T11">
                      <a:pos x="T6" y="T7"/>
                    </a:cxn>
                  </a:cxnLst>
                  <a:rect l="T12" t="T13" r="T14" b="T15"/>
                  <a:pathLst>
                    <a:path w="21600" h="21600">
                      <a:moveTo>
                        <a:pt x="0" y="0"/>
                      </a:moveTo>
                      <a:lnTo>
                        <a:pt x="5834" y="21600"/>
                      </a:lnTo>
                      <a:lnTo>
                        <a:pt x="15766" y="21600"/>
                      </a:lnTo>
                      <a:lnTo>
                        <a:pt x="21600" y="0"/>
                      </a:lnTo>
                      <a:lnTo>
                        <a:pt x="0" y="0"/>
                      </a:lnTo>
                      <a:close/>
                    </a:path>
                  </a:pathLst>
                </a:custGeom>
                <a:gradFill rotWithShape="1">
                  <a:gsLst>
                    <a:gs pos="0">
                      <a:srgbClr val="FF00FF"/>
                    </a:gs>
                    <a:gs pos="100000">
                      <a:schemeClr val="bg1"/>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9" name="AutoShape 13"/>
                <p:cNvSpPr>
                  <a:spLocks noChangeArrowheads="1"/>
                </p:cNvSpPr>
                <p:nvPr/>
              </p:nvSpPr>
              <p:spPr bwMode="auto">
                <a:xfrm rot="10800000">
                  <a:off x="2608" y="497"/>
                  <a:ext cx="646" cy="14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47 w 21600"/>
                    <a:gd name="T13" fmla="*/ 4289 h 21600"/>
                    <a:gd name="T14" fmla="*/ 17253 w 21600"/>
                    <a:gd name="T15" fmla="*/ 17311 h 21600"/>
                  </a:gdLst>
                  <a:ahLst/>
                  <a:cxnLst>
                    <a:cxn ang="T8">
                      <a:pos x="T0" y="T1"/>
                    </a:cxn>
                    <a:cxn ang="T9">
                      <a:pos x="T2" y="T3"/>
                    </a:cxn>
                    <a:cxn ang="T10">
                      <a:pos x="T4" y="T5"/>
                    </a:cxn>
                    <a:cxn ang="T11">
                      <a:pos x="T6" y="T7"/>
                    </a:cxn>
                  </a:cxnLst>
                  <a:rect l="T12" t="T13" r="T14" b="T15"/>
                  <a:pathLst>
                    <a:path w="21600" h="21600">
                      <a:moveTo>
                        <a:pt x="0" y="0"/>
                      </a:moveTo>
                      <a:lnTo>
                        <a:pt x="5113" y="21600"/>
                      </a:lnTo>
                      <a:lnTo>
                        <a:pt x="16487" y="21600"/>
                      </a:lnTo>
                      <a:lnTo>
                        <a:pt x="21600" y="0"/>
                      </a:lnTo>
                      <a:lnTo>
                        <a:pt x="0" y="0"/>
                      </a:lnTo>
                      <a:close/>
                    </a:path>
                  </a:pathLst>
                </a:custGeom>
                <a:gradFill rotWithShape="1">
                  <a:gsLst>
                    <a:gs pos="0">
                      <a:srgbClr val="9900CC"/>
                    </a:gs>
                    <a:gs pos="100000">
                      <a:srgbClr val="FF00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20" name="AutoShape 14"/>
                <p:cNvSpPr>
                  <a:spLocks noChangeArrowheads="1"/>
                </p:cNvSpPr>
                <p:nvPr/>
              </p:nvSpPr>
              <p:spPr bwMode="auto">
                <a:xfrm rot="10800000">
                  <a:off x="2248" y="934"/>
                  <a:ext cx="1370" cy="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097 w 21600"/>
                    <a:gd name="T13" fmla="*/ 1964 h 21600"/>
                    <a:gd name="T14" fmla="*/ 19503 w 21600"/>
                    <a:gd name="T15" fmla="*/ 19636 h 21600"/>
                  </a:gdLst>
                  <a:ahLst/>
                  <a:cxnLst>
                    <a:cxn ang="T8">
                      <a:pos x="T0" y="T1"/>
                    </a:cxn>
                    <a:cxn ang="T9">
                      <a:pos x="T2" y="T3"/>
                    </a:cxn>
                    <a:cxn ang="T10">
                      <a:pos x="T4" y="T5"/>
                    </a:cxn>
                    <a:cxn ang="T11">
                      <a:pos x="T6" y="T7"/>
                    </a:cxn>
                  </a:cxnLst>
                  <a:rect l="T12" t="T13" r="T14" b="T15"/>
                  <a:pathLst>
                    <a:path w="21600" h="21600">
                      <a:moveTo>
                        <a:pt x="0" y="0"/>
                      </a:moveTo>
                      <a:lnTo>
                        <a:pt x="580" y="21600"/>
                      </a:lnTo>
                      <a:lnTo>
                        <a:pt x="21020" y="21600"/>
                      </a:lnTo>
                      <a:lnTo>
                        <a:pt x="21600" y="0"/>
                      </a:lnTo>
                      <a:lnTo>
                        <a:pt x="0" y="0"/>
                      </a:lnTo>
                      <a:close/>
                    </a:path>
                  </a:pathLst>
                </a:custGeom>
                <a:solidFill>
                  <a:srgbClr val="008000"/>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21" name="AutoShape 15"/>
                <p:cNvSpPr>
                  <a:spLocks noChangeArrowheads="1"/>
                </p:cNvSpPr>
                <p:nvPr/>
              </p:nvSpPr>
              <p:spPr bwMode="auto">
                <a:xfrm rot="10800000">
                  <a:off x="2851" y="339"/>
                  <a:ext cx="160" cy="6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155 w 21600"/>
                    <a:gd name="T13" fmla="*/ 7200 h 21600"/>
                    <a:gd name="T14" fmla="*/ 14445 w 21600"/>
                    <a:gd name="T15" fmla="*/ 14400 h 21600"/>
                  </a:gdLst>
                  <a:ahLst/>
                  <a:cxnLst>
                    <a:cxn ang="T8">
                      <a:pos x="T0" y="T1"/>
                    </a:cxn>
                    <a:cxn ang="T9">
                      <a:pos x="T2" y="T3"/>
                    </a:cxn>
                    <a:cxn ang="T10">
                      <a:pos x="T4" y="T5"/>
                    </a:cxn>
                    <a:cxn ang="T11">
                      <a:pos x="T6" y="T7"/>
                    </a:cxn>
                  </a:cxnLst>
                  <a:rect l="T12" t="T13" r="T14" b="T15"/>
                  <a:pathLst>
                    <a:path w="21600" h="21600">
                      <a:moveTo>
                        <a:pt x="0" y="0"/>
                      </a:moveTo>
                      <a:lnTo>
                        <a:pt x="10800" y="21600"/>
                      </a:lnTo>
                      <a:lnTo>
                        <a:pt x="21600" y="0"/>
                      </a:lnTo>
                      <a:lnTo>
                        <a:pt x="0" y="0"/>
                      </a:lnTo>
                      <a:close/>
                    </a:path>
                  </a:pathLst>
                </a:cu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22" name="AutoShape 16"/>
                <p:cNvSpPr>
                  <a:spLocks noChangeArrowheads="1"/>
                </p:cNvSpPr>
                <p:nvPr/>
              </p:nvSpPr>
              <p:spPr bwMode="auto">
                <a:xfrm rot="10800000" flipV="1">
                  <a:off x="2010" y="336"/>
                  <a:ext cx="1840" cy="849"/>
                </a:xfrm>
                <a:prstGeom prst="triangle">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US" altLang="en-US"/>
                </a:p>
              </p:txBody>
            </p:sp>
          </p:grpSp>
          <p:pic>
            <p:nvPicPr>
              <p:cNvPr id="12" name="Picture 17" descr="mountains"/>
              <p:cNvPicPr>
                <a:picLocks noChangeAspect="1" noChangeArrowheads="1"/>
              </p:cNvPicPr>
              <p:nvPr/>
            </p:nvPicPr>
            <p:blipFill>
              <a:blip r:embed="rId3" cstate="print">
                <a:extLst>
                  <a:ext uri="{28A0092B-C50C-407E-A947-70E740481C1C}">
                    <a14:useLocalDpi xmlns:a14="http://schemas.microsoft.com/office/drawing/2010/main" val="0"/>
                  </a:ext>
                </a:extLst>
              </a:blip>
              <a:srcRect b="12183"/>
              <a:stretch>
                <a:fillRect/>
              </a:stretch>
            </p:blipFill>
            <p:spPr bwMode="auto">
              <a:xfrm>
                <a:off x="624" y="432"/>
                <a:ext cx="3970" cy="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aphicFrame>
        <p:nvGraphicFramePr>
          <p:cNvPr id="23" name="Chart 22"/>
          <p:cNvGraphicFramePr>
            <a:graphicFrameLocks noGrp="1"/>
          </p:cNvGraphicFramePr>
          <p:nvPr>
            <p:extLst>
              <p:ext uri="{D42A27DB-BD31-4B8C-83A1-F6EECF244321}">
                <p14:modId xmlns:p14="http://schemas.microsoft.com/office/powerpoint/2010/main" val="3199204409"/>
              </p:ext>
            </p:extLst>
          </p:nvPr>
        </p:nvGraphicFramePr>
        <p:xfrm>
          <a:off x="597735" y="1417638"/>
          <a:ext cx="7484826" cy="499649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009462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body" sz="half" idx="1"/>
          </p:nvPr>
        </p:nvSpPr>
        <p:spPr>
          <a:xfrm>
            <a:off x="442144" y="381000"/>
            <a:ext cx="8153400" cy="5943600"/>
          </a:xfrm>
        </p:spPr>
        <p:txBody>
          <a:bodyPr/>
          <a:lstStyle/>
          <a:p>
            <a:pPr algn="ctr" eaLnBrk="1" hangingPunct="1">
              <a:lnSpc>
                <a:spcPct val="80000"/>
              </a:lnSpc>
              <a:buFont typeface="Wingdings" pitchFamily="2" charset="2"/>
              <a:buNone/>
              <a:defRPr/>
            </a:pPr>
            <a:r>
              <a:rPr lang="en-US" sz="3600" b="1" dirty="0" smtClean="0">
                <a:solidFill>
                  <a:srgbClr val="A20000"/>
                </a:solidFill>
              </a:rPr>
              <a:t>What is PRISM?</a:t>
            </a:r>
          </a:p>
          <a:p>
            <a:pPr marL="0" indent="0" eaLnBrk="1" hangingPunct="1">
              <a:lnSpc>
                <a:spcPct val="80000"/>
              </a:lnSpc>
              <a:buNone/>
              <a:defRPr/>
            </a:pPr>
            <a:endParaRPr lang="en-US" sz="2000" dirty="0" smtClean="0">
              <a:effectLst/>
            </a:endParaRPr>
          </a:p>
          <a:p>
            <a:pPr eaLnBrk="1" hangingPunct="1">
              <a:lnSpc>
                <a:spcPct val="80000"/>
              </a:lnSpc>
              <a:defRPr/>
            </a:pPr>
            <a:r>
              <a:rPr lang="en-US" sz="2000" dirty="0">
                <a:latin typeface="Calibri" pitchFamily="34" charset="0"/>
              </a:rPr>
              <a:t>There are many locations in the US for which no </a:t>
            </a:r>
            <a:r>
              <a:rPr lang="en-US" sz="2000" dirty="0" smtClean="0">
                <a:latin typeface="Calibri" pitchFamily="34" charset="0"/>
              </a:rPr>
              <a:t>weather observations </a:t>
            </a:r>
            <a:r>
              <a:rPr lang="en-US" sz="2000" dirty="0">
                <a:latin typeface="Calibri" pitchFamily="34" charset="0"/>
              </a:rPr>
              <a:t>exist. To create a continuous </a:t>
            </a:r>
            <a:r>
              <a:rPr lang="en-US" sz="2000" dirty="0" smtClean="0">
                <a:latin typeface="Calibri" pitchFamily="34" charset="0"/>
              </a:rPr>
              <a:t>weather or climate map across </a:t>
            </a:r>
            <a:r>
              <a:rPr lang="en-US" sz="2000" dirty="0">
                <a:latin typeface="Calibri" pitchFamily="34" charset="0"/>
              </a:rPr>
              <a:t>the country, </a:t>
            </a:r>
            <a:r>
              <a:rPr lang="en-US" sz="2000" dirty="0" smtClean="0">
                <a:latin typeface="Calibri" pitchFamily="34" charset="0"/>
              </a:rPr>
              <a:t>station </a:t>
            </a:r>
            <a:r>
              <a:rPr lang="en-US" sz="2000" dirty="0">
                <a:latin typeface="Calibri" pitchFamily="34" charset="0"/>
              </a:rPr>
              <a:t>observations are fed into a </a:t>
            </a:r>
            <a:r>
              <a:rPr lang="en-US" sz="2000" dirty="0" smtClean="0">
                <a:latin typeface="Calibri" pitchFamily="34" charset="0"/>
              </a:rPr>
              <a:t>sophisticated computer </a:t>
            </a:r>
            <a:r>
              <a:rPr lang="en-US" sz="2000" dirty="0">
                <a:latin typeface="Calibri" pitchFamily="34" charset="0"/>
              </a:rPr>
              <a:t>model called PRISM (</a:t>
            </a:r>
            <a:r>
              <a:rPr lang="en-US" sz="2000" b="1" dirty="0">
                <a:latin typeface="Calibri" pitchFamily="34" charset="0"/>
              </a:rPr>
              <a:t>Parameter-elevation Regressions on Independent Slopes Model</a:t>
            </a:r>
            <a:r>
              <a:rPr lang="en-US" sz="2000" dirty="0">
                <a:latin typeface="Calibri" pitchFamily="34" charset="0"/>
              </a:rPr>
              <a:t>). </a:t>
            </a:r>
            <a:endParaRPr lang="en-US" sz="2000" dirty="0" smtClean="0">
              <a:latin typeface="Calibri" pitchFamily="34" charset="0"/>
            </a:endParaRPr>
          </a:p>
          <a:p>
            <a:pPr eaLnBrk="1" hangingPunct="1">
              <a:lnSpc>
                <a:spcPct val="80000"/>
              </a:lnSpc>
              <a:defRPr/>
            </a:pPr>
            <a:endParaRPr lang="en-US" sz="2000" dirty="0" smtClean="0">
              <a:latin typeface="Calibri" pitchFamily="34" charset="0"/>
            </a:endParaRPr>
          </a:p>
          <a:p>
            <a:pPr eaLnBrk="1" hangingPunct="1">
              <a:lnSpc>
                <a:spcPct val="80000"/>
              </a:lnSpc>
              <a:defRPr/>
            </a:pPr>
            <a:r>
              <a:rPr lang="en-US" sz="2000" dirty="0" smtClean="0">
                <a:latin typeface="Calibri" pitchFamily="34" charset="0"/>
              </a:rPr>
              <a:t>PRISM </a:t>
            </a:r>
            <a:r>
              <a:rPr lang="en-US" sz="2000" dirty="0">
                <a:latin typeface="Calibri" pitchFamily="34" charset="0"/>
              </a:rPr>
              <a:t>estimates </a:t>
            </a:r>
            <a:r>
              <a:rPr lang="en-US" sz="2000" dirty="0" smtClean="0">
                <a:latin typeface="Calibri" pitchFamily="34" charset="0"/>
              </a:rPr>
              <a:t>weather and climate variables, such as temperature and precipitation, on a </a:t>
            </a:r>
            <a:r>
              <a:rPr lang="en-US" sz="2000" dirty="0">
                <a:latin typeface="Calibri" pitchFamily="34" charset="0"/>
              </a:rPr>
              <a:t>grid </a:t>
            </a:r>
            <a:r>
              <a:rPr lang="en-US" sz="2000" dirty="0" smtClean="0">
                <a:latin typeface="Calibri" pitchFamily="34" charset="0"/>
              </a:rPr>
              <a:t>of millions of pixels, each measuring about 0.5 mile across the entire conterminous US, every day.  </a:t>
            </a:r>
          </a:p>
          <a:p>
            <a:pPr marL="0" indent="0" eaLnBrk="1" hangingPunct="1">
              <a:lnSpc>
                <a:spcPct val="80000"/>
              </a:lnSpc>
              <a:buNone/>
              <a:defRPr/>
            </a:pPr>
            <a:endParaRPr lang="en-US" sz="2000" dirty="0" smtClean="0">
              <a:latin typeface="Calibri" pitchFamily="34" charset="0"/>
            </a:endParaRPr>
          </a:p>
          <a:p>
            <a:pPr eaLnBrk="1" hangingPunct="1">
              <a:lnSpc>
                <a:spcPct val="80000"/>
              </a:lnSpc>
              <a:defRPr/>
            </a:pPr>
            <a:endParaRPr lang="en-US" sz="2000" dirty="0" smtClean="0"/>
          </a:p>
        </p:txBody>
      </p:sp>
      <p:sp>
        <p:nvSpPr>
          <p:cNvPr id="57" name="TextBox 56"/>
          <p:cNvSpPr txBox="1"/>
          <p:nvPr/>
        </p:nvSpPr>
        <p:spPr>
          <a:xfrm>
            <a:off x="914400" y="3733800"/>
            <a:ext cx="3352800" cy="2585323"/>
          </a:xfrm>
          <a:prstGeom prst="rect">
            <a:avLst/>
          </a:prstGeom>
          <a:noFill/>
          <a:ln w="15875">
            <a:solidFill>
              <a:schemeClr val="tx1"/>
            </a:solidFill>
          </a:ln>
        </p:spPr>
        <p:txBody>
          <a:bodyPr wrap="square" rtlCol="0">
            <a:spAutoFit/>
          </a:bodyPr>
          <a:lstStyle/>
          <a:p>
            <a:r>
              <a:rPr lang="en-US" b="1" dirty="0" smtClean="0"/>
              <a:t>Weather maps </a:t>
            </a:r>
            <a:r>
              <a:rPr lang="en-US" dirty="0" smtClean="0"/>
              <a:t>show what occurs from day to day</a:t>
            </a:r>
          </a:p>
          <a:p>
            <a:endParaRPr lang="en-US" dirty="0"/>
          </a:p>
          <a:p>
            <a:r>
              <a:rPr lang="en-US" b="1" dirty="0" smtClean="0"/>
              <a:t>Climate maps </a:t>
            </a:r>
            <a:r>
              <a:rPr lang="en-US" dirty="0" smtClean="0"/>
              <a:t>show long-term averages of weather over a period of 10-30 years</a:t>
            </a:r>
          </a:p>
          <a:p>
            <a:endParaRPr lang="en-US" dirty="0"/>
          </a:p>
          <a:p>
            <a:r>
              <a:rPr lang="en-US" b="1" dirty="0" smtClean="0"/>
              <a:t>PRISM</a:t>
            </a:r>
            <a:r>
              <a:rPr lang="en-US" dirty="0" smtClean="0"/>
              <a:t> is used to produce both kinds of maps. </a:t>
            </a:r>
            <a:endParaRPr lang="en-US" dirty="0"/>
          </a:p>
        </p:txBody>
      </p:sp>
      <p:pic>
        <p:nvPicPr>
          <p:cNvPr id="67" name="Picture 4" descr="http://mapserver6dev.nacse.org/~adamryan/newprismwww/inc/images/graphics/normals/4km/ppt/viewable/PRISM_ppt_30yr_normal_4kmM2_07.png?ts=20152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558169"/>
            <a:ext cx="4136032" cy="2936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750489"/>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solidFill>
                  <a:srgbClr val="A20000"/>
                </a:solidFill>
              </a:rPr>
              <a:t>Training/Feedback</a:t>
            </a:r>
            <a:endParaRPr lang="en-US" b="1" dirty="0">
              <a:solidFill>
                <a:srgbClr val="A20000"/>
              </a:solidFill>
            </a:endParaRPr>
          </a:p>
        </p:txBody>
      </p:sp>
      <p:sp>
        <p:nvSpPr>
          <p:cNvPr id="3" name="Content Placeholder 2"/>
          <p:cNvSpPr>
            <a:spLocks noGrp="1"/>
          </p:cNvSpPr>
          <p:nvPr>
            <p:ph idx="1"/>
          </p:nvPr>
        </p:nvSpPr>
        <p:spPr>
          <a:xfrm>
            <a:off x="533400" y="1524000"/>
            <a:ext cx="8229600" cy="4525963"/>
          </a:xfrm>
        </p:spPr>
        <p:txBody>
          <a:bodyPr/>
          <a:lstStyle/>
          <a:p>
            <a:r>
              <a:rPr lang="en-US" sz="2800" dirty="0" smtClean="0"/>
              <a:t>Several meetings with adjusters so far, representing about 10 AIPs  </a:t>
            </a:r>
          </a:p>
          <a:p>
            <a:r>
              <a:rPr lang="en-US" sz="2800" dirty="0" smtClean="0"/>
              <a:t>Very useful feedback, adjusters engaged</a:t>
            </a:r>
          </a:p>
          <a:p>
            <a:r>
              <a:rPr lang="en-US" sz="2800" dirty="0" smtClean="0"/>
              <a:t>Feedback has turned into several portal improvement tasks</a:t>
            </a:r>
          </a:p>
          <a:p>
            <a:r>
              <a:rPr lang="en-US" sz="2800" dirty="0" smtClean="0"/>
              <a:t>Requests are made to Joe Stinar (RMA) for training/feedback sessions</a:t>
            </a:r>
          </a:p>
          <a:p>
            <a:r>
              <a:rPr lang="en-US" sz="2800" dirty="0" smtClean="0"/>
              <a:t>Training videos in progress</a:t>
            </a:r>
            <a:endParaRPr lang="en-US" sz="2800" dirty="0"/>
          </a:p>
        </p:txBody>
      </p:sp>
      <p:grpSp>
        <p:nvGrpSpPr>
          <p:cNvPr id="4" name="Group 3"/>
          <p:cNvGrpSpPr/>
          <p:nvPr/>
        </p:nvGrpSpPr>
        <p:grpSpPr>
          <a:xfrm>
            <a:off x="7789626" y="6088092"/>
            <a:ext cx="1261241" cy="702726"/>
            <a:chOff x="2057400" y="4813760"/>
            <a:chExt cx="1964267" cy="990600"/>
          </a:xfrm>
        </p:grpSpPr>
        <p:sp>
          <p:nvSpPr>
            <p:cNvPr id="5" name="Rounded Rectangle 4"/>
            <p:cNvSpPr/>
            <p:nvPr/>
          </p:nvSpPr>
          <p:spPr>
            <a:xfrm>
              <a:off x="2057400" y="4813760"/>
              <a:ext cx="1964267" cy="9906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pic>
          <p:nvPicPr>
            <p:cNvPr id="6" name="Picture 5" descr="OSU-logo-vert.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2867" y="4913774"/>
              <a:ext cx="67733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3"/>
            <p:cNvGrpSpPr>
              <a:grpSpLocks/>
            </p:cNvGrpSpPr>
            <p:nvPr/>
          </p:nvGrpSpPr>
          <p:grpSpPr bwMode="auto">
            <a:xfrm>
              <a:off x="2802467" y="4901073"/>
              <a:ext cx="1219200" cy="762000"/>
              <a:chOff x="624" y="432"/>
              <a:chExt cx="3970" cy="1488"/>
            </a:xfrm>
          </p:grpSpPr>
          <p:sp>
            <p:nvSpPr>
              <p:cNvPr id="8" name="WordArt 4"/>
              <p:cNvSpPr>
                <a:spLocks noChangeArrowheads="1" noChangeShapeType="1" noTextEdit="1"/>
              </p:cNvSpPr>
              <p:nvPr/>
            </p:nvSpPr>
            <p:spPr bwMode="auto">
              <a:xfrm>
                <a:off x="2836" y="1776"/>
                <a:ext cx="960" cy="144"/>
              </a:xfrm>
              <a:prstGeom prst="rect">
                <a:avLst/>
              </a:prstGeom>
            </p:spPr>
            <p:txBody>
              <a:bodyPr wrap="none" fromWordArt="1">
                <a:prstTxWarp prst="textPlain">
                  <a:avLst>
                    <a:gd name="adj" fmla="val 50000"/>
                  </a:avLst>
                </a:prstTxWarp>
              </a:bodyPr>
              <a:lstStyle/>
              <a:p>
                <a:pPr algn="ctr"/>
                <a:r>
                  <a:rPr lang="en-US" sz="2400" kern="10" spc="2400" normalizeH="1">
                    <a:ln w="15875">
                      <a:solidFill>
                        <a:schemeClr val="tx1"/>
                      </a:solidFill>
                      <a:round/>
                      <a:headEnd/>
                      <a:tailEnd/>
                    </a:ln>
                    <a:solidFill>
                      <a:schemeClr val="bg1"/>
                    </a:solidFill>
                    <a:latin typeface="Book Antiqua"/>
                  </a:rPr>
                  <a:t>GROUP</a:t>
                </a:r>
              </a:p>
            </p:txBody>
          </p:sp>
          <p:sp>
            <p:nvSpPr>
              <p:cNvPr id="9" name="WordArt 5"/>
              <p:cNvSpPr>
                <a:spLocks noChangeArrowheads="1" noChangeShapeType="1" noTextEdit="1"/>
              </p:cNvSpPr>
              <p:nvPr/>
            </p:nvSpPr>
            <p:spPr bwMode="auto">
              <a:xfrm>
                <a:off x="1218" y="1405"/>
                <a:ext cx="3035" cy="344"/>
              </a:xfrm>
              <a:prstGeom prst="rect">
                <a:avLst/>
              </a:prstGeom>
              <a:extLst>
                <a:ext uri="{909E8E84-426E-40DD-AFC4-6F175D3DCCD1}">
                  <a14:hiddenFill xmlns:a14="http://schemas.microsoft.com/office/drawing/2010/main">
                    <a:solidFill>
                      <a:srgbClr val="FFFFFF"/>
                    </a:solidFill>
                  </a14:hiddenFill>
                </a:ext>
              </a:extLst>
            </p:spPr>
            <p:txBody>
              <a:bodyPr wrap="none" fromWordArt="1">
                <a:prstTxWarp prst="textFadeUp">
                  <a:avLst>
                    <a:gd name="adj" fmla="val 0"/>
                  </a:avLst>
                </a:prstTxWarp>
              </a:bodyPr>
              <a:lstStyle/>
              <a:p>
                <a:pPr algn="ctr"/>
                <a:r>
                  <a:rPr lang="en-US" sz="3600" kern="10" dirty="0">
                    <a:ln w="19050">
                      <a:solidFill>
                        <a:schemeClr val="tx1"/>
                      </a:solidFill>
                      <a:round/>
                      <a:headEnd/>
                      <a:tailEnd/>
                    </a:ln>
                    <a:noFill/>
                    <a:latin typeface="Impact"/>
                  </a:rPr>
                  <a:t>PRISM</a:t>
                </a:r>
              </a:p>
            </p:txBody>
          </p:sp>
          <p:grpSp>
            <p:nvGrpSpPr>
              <p:cNvPr id="10" name="Group 6"/>
              <p:cNvGrpSpPr>
                <a:grpSpLocks/>
              </p:cNvGrpSpPr>
              <p:nvPr/>
            </p:nvGrpSpPr>
            <p:grpSpPr bwMode="auto">
              <a:xfrm>
                <a:off x="1916" y="528"/>
                <a:ext cx="1843" cy="849"/>
                <a:chOff x="2008" y="336"/>
                <a:chExt cx="1843" cy="849"/>
              </a:xfrm>
            </p:grpSpPr>
            <p:sp>
              <p:nvSpPr>
                <p:cNvPr id="12" name="AutoShape 7"/>
                <p:cNvSpPr>
                  <a:spLocks noChangeArrowheads="1"/>
                </p:cNvSpPr>
                <p:nvPr/>
              </p:nvSpPr>
              <p:spPr bwMode="auto">
                <a:xfrm rot="10800000">
                  <a:off x="2008" y="1097"/>
                  <a:ext cx="1843" cy="8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79 w 21600"/>
                    <a:gd name="T13" fmla="*/ 2483 h 21600"/>
                    <a:gd name="T14" fmla="*/ 19221 w 21600"/>
                    <a:gd name="T15" fmla="*/ 19117 h 21600"/>
                  </a:gdLst>
                  <a:ahLst/>
                  <a:cxnLst>
                    <a:cxn ang="T8">
                      <a:pos x="T0" y="T1"/>
                    </a:cxn>
                    <a:cxn ang="T9">
                      <a:pos x="T2" y="T3"/>
                    </a:cxn>
                    <a:cxn ang="T10">
                      <a:pos x="T4" y="T5"/>
                    </a:cxn>
                    <a:cxn ang="T11">
                      <a:pos x="T6" y="T7"/>
                    </a:cxn>
                  </a:cxnLst>
                  <a:rect l="T12" t="T13" r="T14" b="T15"/>
                  <a:pathLst>
                    <a:path w="21600" h="21600">
                      <a:moveTo>
                        <a:pt x="0" y="0"/>
                      </a:moveTo>
                      <a:lnTo>
                        <a:pt x="1148" y="21600"/>
                      </a:lnTo>
                      <a:lnTo>
                        <a:pt x="20452" y="21600"/>
                      </a:lnTo>
                      <a:lnTo>
                        <a:pt x="21600" y="0"/>
                      </a:lnTo>
                      <a:lnTo>
                        <a:pt x="0" y="0"/>
                      </a:lnTo>
                      <a:close/>
                    </a:path>
                  </a:pathLst>
                </a:custGeom>
                <a:gradFill rotWithShape="1">
                  <a:gsLst>
                    <a:gs pos="0">
                      <a:srgbClr val="F40000"/>
                    </a:gs>
                    <a:gs pos="100000">
                      <a:srgbClr val="FF66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3" name="AutoShape 8"/>
                <p:cNvSpPr>
                  <a:spLocks noChangeArrowheads="1"/>
                </p:cNvSpPr>
                <p:nvPr/>
              </p:nvSpPr>
              <p:spPr bwMode="auto">
                <a:xfrm rot="10800000">
                  <a:off x="2105" y="1033"/>
                  <a:ext cx="1649" cy="6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240 w 21600"/>
                    <a:gd name="T13" fmla="*/ 2326 h 21600"/>
                    <a:gd name="T14" fmla="*/ 19360 w 21600"/>
                    <a:gd name="T15" fmla="*/ 19274 h 21600"/>
                  </a:gdLst>
                  <a:ahLst/>
                  <a:cxnLst>
                    <a:cxn ang="T8">
                      <a:pos x="T0" y="T1"/>
                    </a:cxn>
                    <a:cxn ang="T9">
                      <a:pos x="T2" y="T3"/>
                    </a:cxn>
                    <a:cxn ang="T10">
                      <a:pos x="T4" y="T5"/>
                    </a:cxn>
                    <a:cxn ang="T11">
                      <a:pos x="T6" y="T7"/>
                    </a:cxn>
                  </a:cxnLst>
                  <a:rect l="T12" t="T13" r="T14" b="T15"/>
                  <a:pathLst>
                    <a:path w="21600" h="21600">
                      <a:moveTo>
                        <a:pt x="0" y="0"/>
                      </a:moveTo>
                      <a:lnTo>
                        <a:pt x="879" y="21600"/>
                      </a:lnTo>
                      <a:lnTo>
                        <a:pt x="20721" y="21600"/>
                      </a:lnTo>
                      <a:lnTo>
                        <a:pt x="21600" y="0"/>
                      </a:lnTo>
                      <a:lnTo>
                        <a:pt x="0" y="0"/>
                      </a:lnTo>
                      <a:close/>
                    </a:path>
                  </a:pathLst>
                </a:custGeom>
                <a:gradFill rotWithShape="1">
                  <a:gsLst>
                    <a:gs pos="0">
                      <a:srgbClr val="FF6600"/>
                    </a:gs>
                    <a:gs pos="100000">
                      <a:srgbClr val="FFFF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4" name="AutoShape 9"/>
                <p:cNvSpPr>
                  <a:spLocks noChangeArrowheads="1"/>
                </p:cNvSpPr>
                <p:nvPr/>
              </p:nvSpPr>
              <p:spPr bwMode="auto">
                <a:xfrm rot="10800000">
                  <a:off x="2284" y="775"/>
                  <a:ext cx="1294" cy="1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255 w 21600"/>
                    <a:gd name="T13" fmla="*/ 3240 h 21600"/>
                    <a:gd name="T14" fmla="*/ 18345 w 21600"/>
                    <a:gd name="T15" fmla="*/ 18360 h 21600"/>
                  </a:gdLst>
                  <a:ahLst/>
                  <a:cxnLst>
                    <a:cxn ang="T8">
                      <a:pos x="T0" y="T1"/>
                    </a:cxn>
                    <a:cxn ang="T9">
                      <a:pos x="T2" y="T3"/>
                    </a:cxn>
                    <a:cxn ang="T10">
                      <a:pos x="T4" y="T5"/>
                    </a:cxn>
                    <a:cxn ang="T11">
                      <a:pos x="T6" y="T7"/>
                    </a:cxn>
                  </a:cxnLst>
                  <a:rect l="T12" t="T13" r="T14" b="T15"/>
                  <a:pathLst>
                    <a:path w="21600" h="21600">
                      <a:moveTo>
                        <a:pt x="0" y="0"/>
                      </a:moveTo>
                      <a:lnTo>
                        <a:pt x="2898" y="21600"/>
                      </a:lnTo>
                      <a:lnTo>
                        <a:pt x="18702" y="21600"/>
                      </a:lnTo>
                      <a:lnTo>
                        <a:pt x="21600" y="0"/>
                      </a:lnTo>
                      <a:lnTo>
                        <a:pt x="0" y="0"/>
                      </a:lnTo>
                      <a:close/>
                    </a:path>
                  </a:pathLst>
                </a:custGeom>
                <a:gradFill rotWithShape="1">
                  <a:gsLst>
                    <a:gs pos="0">
                      <a:srgbClr val="008000"/>
                    </a:gs>
                    <a:gs pos="100000">
                      <a:srgbClr val="0000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5" name="AutoShape 10"/>
                <p:cNvSpPr>
                  <a:spLocks noChangeArrowheads="1"/>
                </p:cNvSpPr>
                <p:nvPr/>
              </p:nvSpPr>
              <p:spPr bwMode="auto">
                <a:xfrm rot="10800000">
                  <a:off x="2173" y="966"/>
                  <a:ext cx="1508" cy="6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292 w 21600"/>
                    <a:gd name="T13" fmla="*/ 2224 h 21600"/>
                    <a:gd name="T14" fmla="*/ 19308 w 21600"/>
                    <a:gd name="T15" fmla="*/ 19376 h 21600"/>
                  </a:gdLst>
                  <a:ahLst/>
                  <a:cxnLst>
                    <a:cxn ang="T8">
                      <a:pos x="T0" y="T1"/>
                    </a:cxn>
                    <a:cxn ang="T9">
                      <a:pos x="T2" y="T3"/>
                    </a:cxn>
                    <a:cxn ang="T10">
                      <a:pos x="T4" y="T5"/>
                    </a:cxn>
                    <a:cxn ang="T11">
                      <a:pos x="T6" y="T7"/>
                    </a:cxn>
                  </a:cxnLst>
                  <a:rect l="T12" t="T13" r="T14" b="T15"/>
                  <a:pathLst>
                    <a:path w="21600" h="21600">
                      <a:moveTo>
                        <a:pt x="0" y="0"/>
                      </a:moveTo>
                      <a:lnTo>
                        <a:pt x="990" y="21600"/>
                      </a:lnTo>
                      <a:lnTo>
                        <a:pt x="20610" y="21600"/>
                      </a:lnTo>
                      <a:lnTo>
                        <a:pt x="21600" y="0"/>
                      </a:lnTo>
                      <a:lnTo>
                        <a:pt x="0" y="0"/>
                      </a:lnTo>
                      <a:close/>
                    </a:path>
                  </a:pathLst>
                </a:custGeom>
                <a:gradFill rotWithShape="1">
                  <a:gsLst>
                    <a:gs pos="0">
                      <a:srgbClr val="FFFF00"/>
                    </a:gs>
                    <a:gs pos="100000">
                      <a:srgbClr val="008000"/>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6" name="AutoShape 11"/>
                <p:cNvSpPr>
                  <a:spLocks noChangeArrowheads="1"/>
                </p:cNvSpPr>
                <p:nvPr/>
              </p:nvSpPr>
              <p:spPr bwMode="auto">
                <a:xfrm rot="10800000">
                  <a:off x="2452" y="637"/>
                  <a:ext cx="953" cy="13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90 w 21600"/>
                    <a:gd name="T13" fmla="*/ 3574 h 21600"/>
                    <a:gd name="T14" fmla="*/ 18110 w 21600"/>
                    <a:gd name="T15" fmla="*/ 18026 h 21600"/>
                  </a:gdLst>
                  <a:ahLst/>
                  <a:cxnLst>
                    <a:cxn ang="T8">
                      <a:pos x="T0" y="T1"/>
                    </a:cxn>
                    <a:cxn ang="T9">
                      <a:pos x="T2" y="T3"/>
                    </a:cxn>
                    <a:cxn ang="T10">
                      <a:pos x="T4" y="T5"/>
                    </a:cxn>
                    <a:cxn ang="T11">
                      <a:pos x="T6" y="T7"/>
                    </a:cxn>
                  </a:cxnLst>
                  <a:rect l="T12" t="T13" r="T14" b="T15"/>
                  <a:pathLst>
                    <a:path w="21600" h="21600">
                      <a:moveTo>
                        <a:pt x="0" y="0"/>
                      </a:moveTo>
                      <a:lnTo>
                        <a:pt x="3395" y="21600"/>
                      </a:lnTo>
                      <a:lnTo>
                        <a:pt x="18205" y="21600"/>
                      </a:lnTo>
                      <a:lnTo>
                        <a:pt x="21600" y="0"/>
                      </a:lnTo>
                      <a:lnTo>
                        <a:pt x="0" y="0"/>
                      </a:lnTo>
                      <a:close/>
                    </a:path>
                  </a:pathLst>
                </a:custGeom>
                <a:gradFill rotWithShape="1">
                  <a:gsLst>
                    <a:gs pos="0">
                      <a:srgbClr val="0000FF"/>
                    </a:gs>
                    <a:gs pos="100000">
                      <a:srgbClr val="9900CC"/>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7" name="AutoShape 12"/>
                <p:cNvSpPr>
                  <a:spLocks noChangeArrowheads="1"/>
                </p:cNvSpPr>
                <p:nvPr/>
              </p:nvSpPr>
              <p:spPr bwMode="auto">
                <a:xfrm rot="10800000">
                  <a:off x="2759" y="408"/>
                  <a:ext cx="344" cy="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709 w 21600"/>
                    <a:gd name="T13" fmla="*/ 4747 h 21600"/>
                    <a:gd name="T14" fmla="*/ 16891 w 21600"/>
                    <a:gd name="T15" fmla="*/ 16853 h 21600"/>
                  </a:gdLst>
                  <a:ahLst/>
                  <a:cxnLst>
                    <a:cxn ang="T8">
                      <a:pos x="T0" y="T1"/>
                    </a:cxn>
                    <a:cxn ang="T9">
                      <a:pos x="T2" y="T3"/>
                    </a:cxn>
                    <a:cxn ang="T10">
                      <a:pos x="T4" y="T5"/>
                    </a:cxn>
                    <a:cxn ang="T11">
                      <a:pos x="T6" y="T7"/>
                    </a:cxn>
                  </a:cxnLst>
                  <a:rect l="T12" t="T13" r="T14" b="T15"/>
                  <a:pathLst>
                    <a:path w="21600" h="21600">
                      <a:moveTo>
                        <a:pt x="0" y="0"/>
                      </a:moveTo>
                      <a:lnTo>
                        <a:pt x="5834" y="21600"/>
                      </a:lnTo>
                      <a:lnTo>
                        <a:pt x="15766" y="21600"/>
                      </a:lnTo>
                      <a:lnTo>
                        <a:pt x="21600" y="0"/>
                      </a:lnTo>
                      <a:lnTo>
                        <a:pt x="0" y="0"/>
                      </a:lnTo>
                      <a:close/>
                    </a:path>
                  </a:pathLst>
                </a:custGeom>
                <a:gradFill rotWithShape="1">
                  <a:gsLst>
                    <a:gs pos="0">
                      <a:srgbClr val="FF00FF"/>
                    </a:gs>
                    <a:gs pos="100000">
                      <a:schemeClr val="bg1"/>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8" name="AutoShape 13"/>
                <p:cNvSpPr>
                  <a:spLocks noChangeArrowheads="1"/>
                </p:cNvSpPr>
                <p:nvPr/>
              </p:nvSpPr>
              <p:spPr bwMode="auto">
                <a:xfrm rot="10800000">
                  <a:off x="2608" y="497"/>
                  <a:ext cx="646" cy="14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47 w 21600"/>
                    <a:gd name="T13" fmla="*/ 4289 h 21600"/>
                    <a:gd name="T14" fmla="*/ 17253 w 21600"/>
                    <a:gd name="T15" fmla="*/ 17311 h 21600"/>
                  </a:gdLst>
                  <a:ahLst/>
                  <a:cxnLst>
                    <a:cxn ang="T8">
                      <a:pos x="T0" y="T1"/>
                    </a:cxn>
                    <a:cxn ang="T9">
                      <a:pos x="T2" y="T3"/>
                    </a:cxn>
                    <a:cxn ang="T10">
                      <a:pos x="T4" y="T5"/>
                    </a:cxn>
                    <a:cxn ang="T11">
                      <a:pos x="T6" y="T7"/>
                    </a:cxn>
                  </a:cxnLst>
                  <a:rect l="T12" t="T13" r="T14" b="T15"/>
                  <a:pathLst>
                    <a:path w="21600" h="21600">
                      <a:moveTo>
                        <a:pt x="0" y="0"/>
                      </a:moveTo>
                      <a:lnTo>
                        <a:pt x="5113" y="21600"/>
                      </a:lnTo>
                      <a:lnTo>
                        <a:pt x="16487" y="21600"/>
                      </a:lnTo>
                      <a:lnTo>
                        <a:pt x="21600" y="0"/>
                      </a:lnTo>
                      <a:lnTo>
                        <a:pt x="0" y="0"/>
                      </a:lnTo>
                      <a:close/>
                    </a:path>
                  </a:pathLst>
                </a:custGeom>
                <a:gradFill rotWithShape="1">
                  <a:gsLst>
                    <a:gs pos="0">
                      <a:srgbClr val="9900CC"/>
                    </a:gs>
                    <a:gs pos="100000">
                      <a:srgbClr val="FF00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19" name="AutoShape 14"/>
                <p:cNvSpPr>
                  <a:spLocks noChangeArrowheads="1"/>
                </p:cNvSpPr>
                <p:nvPr/>
              </p:nvSpPr>
              <p:spPr bwMode="auto">
                <a:xfrm rot="10800000">
                  <a:off x="2248" y="934"/>
                  <a:ext cx="1370" cy="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097 w 21600"/>
                    <a:gd name="T13" fmla="*/ 1964 h 21600"/>
                    <a:gd name="T14" fmla="*/ 19503 w 21600"/>
                    <a:gd name="T15" fmla="*/ 19636 h 21600"/>
                  </a:gdLst>
                  <a:ahLst/>
                  <a:cxnLst>
                    <a:cxn ang="T8">
                      <a:pos x="T0" y="T1"/>
                    </a:cxn>
                    <a:cxn ang="T9">
                      <a:pos x="T2" y="T3"/>
                    </a:cxn>
                    <a:cxn ang="T10">
                      <a:pos x="T4" y="T5"/>
                    </a:cxn>
                    <a:cxn ang="T11">
                      <a:pos x="T6" y="T7"/>
                    </a:cxn>
                  </a:cxnLst>
                  <a:rect l="T12" t="T13" r="T14" b="T15"/>
                  <a:pathLst>
                    <a:path w="21600" h="21600">
                      <a:moveTo>
                        <a:pt x="0" y="0"/>
                      </a:moveTo>
                      <a:lnTo>
                        <a:pt x="580" y="21600"/>
                      </a:lnTo>
                      <a:lnTo>
                        <a:pt x="21020" y="21600"/>
                      </a:lnTo>
                      <a:lnTo>
                        <a:pt x="21600" y="0"/>
                      </a:lnTo>
                      <a:lnTo>
                        <a:pt x="0" y="0"/>
                      </a:lnTo>
                      <a:close/>
                    </a:path>
                  </a:pathLst>
                </a:custGeom>
                <a:solidFill>
                  <a:srgbClr val="008000"/>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20" name="AutoShape 15"/>
                <p:cNvSpPr>
                  <a:spLocks noChangeArrowheads="1"/>
                </p:cNvSpPr>
                <p:nvPr/>
              </p:nvSpPr>
              <p:spPr bwMode="auto">
                <a:xfrm rot="10800000">
                  <a:off x="2851" y="339"/>
                  <a:ext cx="160" cy="6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155 w 21600"/>
                    <a:gd name="T13" fmla="*/ 7200 h 21600"/>
                    <a:gd name="T14" fmla="*/ 14445 w 21600"/>
                    <a:gd name="T15" fmla="*/ 14400 h 21600"/>
                  </a:gdLst>
                  <a:ahLst/>
                  <a:cxnLst>
                    <a:cxn ang="T8">
                      <a:pos x="T0" y="T1"/>
                    </a:cxn>
                    <a:cxn ang="T9">
                      <a:pos x="T2" y="T3"/>
                    </a:cxn>
                    <a:cxn ang="T10">
                      <a:pos x="T4" y="T5"/>
                    </a:cxn>
                    <a:cxn ang="T11">
                      <a:pos x="T6" y="T7"/>
                    </a:cxn>
                  </a:cxnLst>
                  <a:rect l="T12" t="T13" r="T14" b="T15"/>
                  <a:pathLst>
                    <a:path w="21600" h="21600">
                      <a:moveTo>
                        <a:pt x="0" y="0"/>
                      </a:moveTo>
                      <a:lnTo>
                        <a:pt x="10800" y="21600"/>
                      </a:lnTo>
                      <a:lnTo>
                        <a:pt x="21600" y="0"/>
                      </a:lnTo>
                      <a:lnTo>
                        <a:pt x="0" y="0"/>
                      </a:lnTo>
                      <a:close/>
                    </a:path>
                  </a:pathLst>
                </a:cu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sp>
              <p:nvSpPr>
                <p:cNvPr id="21" name="AutoShape 16"/>
                <p:cNvSpPr>
                  <a:spLocks noChangeArrowheads="1"/>
                </p:cNvSpPr>
                <p:nvPr/>
              </p:nvSpPr>
              <p:spPr bwMode="auto">
                <a:xfrm rot="10800000" flipV="1">
                  <a:off x="2010" y="336"/>
                  <a:ext cx="1840" cy="849"/>
                </a:xfrm>
                <a:prstGeom prst="triangle">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US" altLang="en-US"/>
                </a:p>
              </p:txBody>
            </p:sp>
          </p:grpSp>
          <p:pic>
            <p:nvPicPr>
              <p:cNvPr id="11" name="Picture 17" descr="mountains"/>
              <p:cNvPicPr>
                <a:picLocks noChangeAspect="1" noChangeArrowheads="1"/>
              </p:cNvPicPr>
              <p:nvPr/>
            </p:nvPicPr>
            <p:blipFill>
              <a:blip r:embed="rId3" cstate="print">
                <a:extLst>
                  <a:ext uri="{28A0092B-C50C-407E-A947-70E740481C1C}">
                    <a14:useLocalDpi xmlns:a14="http://schemas.microsoft.com/office/drawing/2010/main" val="0"/>
                  </a:ext>
                </a:extLst>
              </a:blip>
              <a:srcRect b="12183"/>
              <a:stretch>
                <a:fillRect/>
              </a:stretch>
            </p:blipFill>
            <p:spPr bwMode="auto">
              <a:xfrm>
                <a:off x="624" y="432"/>
                <a:ext cx="3970" cy="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6164373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505200" y="304800"/>
            <a:ext cx="5360580" cy="594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bwMode="auto">
          <a:xfrm>
            <a:off x="381000" y="533400"/>
            <a:ext cx="3124200" cy="5676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dirty="0" smtClean="0">
                <a:solidFill>
                  <a:srgbClr val="A20000"/>
                </a:solidFill>
              </a:rPr>
              <a:t>PRISM Background Article #1</a:t>
            </a:r>
            <a:br>
              <a:rPr lang="en-US" b="1" dirty="0" smtClean="0">
                <a:solidFill>
                  <a:srgbClr val="A20000"/>
                </a:solidFill>
              </a:rPr>
            </a:br>
            <a:r>
              <a:rPr lang="en-US" dirty="0" smtClean="0"/>
              <a:t/>
            </a:r>
            <a:br>
              <a:rPr lang="en-US" dirty="0" smtClean="0"/>
            </a:br>
            <a:r>
              <a:rPr lang="en-US" sz="3200" b="1" dirty="0" smtClean="0"/>
              <a:t>Introduction to the PRISM Climate and Weather System</a:t>
            </a:r>
            <a:r>
              <a:rPr lang="en-US" sz="3200" dirty="0" smtClean="0"/>
              <a:t/>
            </a:r>
            <a:br>
              <a:rPr lang="en-US" sz="3200" dirty="0" smtClean="0"/>
            </a:br>
            <a:r>
              <a:rPr lang="en-US" sz="3200" dirty="0" smtClean="0"/>
              <a:t/>
            </a:r>
            <a:br>
              <a:rPr lang="en-US" sz="3200" dirty="0" smtClean="0"/>
            </a:br>
            <a:r>
              <a:rPr lang="en-US" sz="2400" dirty="0" smtClean="0"/>
              <a:t>Crop Insurance Today</a:t>
            </a:r>
            <a:r>
              <a:rPr lang="en-US" sz="3600" dirty="0" smtClean="0"/>
              <a:t/>
            </a:r>
            <a:br>
              <a:rPr lang="en-US" sz="3600" dirty="0" smtClean="0"/>
            </a:br>
            <a:r>
              <a:rPr lang="en-US" sz="2400" dirty="0" smtClean="0"/>
              <a:t>August 2013</a:t>
            </a:r>
            <a:endParaRPr lang="en-US" sz="3200" dirty="0"/>
          </a:p>
        </p:txBody>
      </p:sp>
    </p:spTree>
    <p:extLst>
      <p:ext uri="{BB962C8B-B14F-4D97-AF65-F5344CB8AC3E}">
        <p14:creationId xmlns:p14="http://schemas.microsoft.com/office/powerpoint/2010/main" val="13347697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3124200" cy="5257800"/>
          </a:xfrm>
        </p:spPr>
        <p:txBody>
          <a:bodyPr/>
          <a:lstStyle/>
          <a:p>
            <a:r>
              <a:rPr lang="en-US" b="1" dirty="0">
                <a:solidFill>
                  <a:srgbClr val="A20000"/>
                </a:solidFill>
              </a:rPr>
              <a:t>PRISM Background Article </a:t>
            </a:r>
            <a:r>
              <a:rPr lang="en-US" b="1" dirty="0" smtClean="0">
                <a:solidFill>
                  <a:srgbClr val="A20000"/>
                </a:solidFill>
              </a:rPr>
              <a:t>#2</a:t>
            </a:r>
            <a:r>
              <a:rPr lang="en-US" b="1" dirty="0">
                <a:solidFill>
                  <a:srgbClr val="A20000"/>
                </a:solidFill>
              </a:rPr>
              <a:t/>
            </a:r>
            <a:br>
              <a:rPr lang="en-US" b="1" dirty="0">
                <a:solidFill>
                  <a:srgbClr val="A20000"/>
                </a:solidFill>
              </a:rPr>
            </a:br>
            <a:r>
              <a:rPr lang="en-US" dirty="0"/>
              <a:t/>
            </a:r>
            <a:br>
              <a:rPr lang="en-US" dirty="0"/>
            </a:br>
            <a:r>
              <a:rPr lang="en-US" sz="3200" b="1" dirty="0" smtClean="0"/>
              <a:t>Applying the PRISM System to Crop Insurance</a:t>
            </a:r>
            <a:r>
              <a:rPr lang="en-US" sz="3200" dirty="0" smtClean="0"/>
              <a:t/>
            </a:r>
            <a:br>
              <a:rPr lang="en-US" sz="3200" dirty="0" smtClean="0"/>
            </a:br>
            <a:r>
              <a:rPr lang="en-US" sz="3200" dirty="0" smtClean="0"/>
              <a:t/>
            </a:r>
            <a:br>
              <a:rPr lang="en-US" sz="3200" dirty="0" smtClean="0"/>
            </a:br>
            <a:r>
              <a:rPr lang="en-US" sz="2400" dirty="0" smtClean="0"/>
              <a:t>Crop Insurance Today</a:t>
            </a:r>
            <a:r>
              <a:rPr lang="en-US" sz="3600" dirty="0" smtClean="0"/>
              <a:t/>
            </a:r>
            <a:br>
              <a:rPr lang="en-US" sz="3600" dirty="0" smtClean="0"/>
            </a:br>
            <a:r>
              <a:rPr lang="en-US" sz="2400" dirty="0" smtClean="0"/>
              <a:t>September 2014</a:t>
            </a:r>
            <a:endParaRPr lang="en-US" sz="3200"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11" t="9075" r="1827" b="1303"/>
          <a:stretch/>
        </p:blipFill>
        <p:spPr bwMode="auto">
          <a:xfrm>
            <a:off x="3527144" y="381000"/>
            <a:ext cx="5237294" cy="60888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79447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body" sz="half" idx="1"/>
          </p:nvPr>
        </p:nvSpPr>
        <p:spPr>
          <a:xfrm>
            <a:off x="762000" y="633216"/>
            <a:ext cx="7620000" cy="5486400"/>
          </a:xfrm>
        </p:spPr>
        <p:txBody>
          <a:bodyPr/>
          <a:lstStyle/>
          <a:p>
            <a:pPr algn="ctr" eaLnBrk="1" hangingPunct="1">
              <a:lnSpc>
                <a:spcPct val="80000"/>
              </a:lnSpc>
              <a:buFont typeface="Wingdings" pitchFamily="2" charset="2"/>
              <a:buNone/>
              <a:defRPr/>
            </a:pPr>
            <a:r>
              <a:rPr lang="en-US" sz="3600" b="1" dirty="0" smtClean="0">
                <a:solidFill>
                  <a:srgbClr val="A20000"/>
                </a:solidFill>
              </a:rPr>
              <a:t>How Does PRISM Work? </a:t>
            </a:r>
          </a:p>
          <a:p>
            <a:pPr marL="0" indent="0" eaLnBrk="1" hangingPunct="1">
              <a:lnSpc>
                <a:spcPct val="80000"/>
              </a:lnSpc>
              <a:buNone/>
              <a:defRPr/>
            </a:pPr>
            <a:endParaRPr lang="en-US" sz="2000" dirty="0" smtClean="0">
              <a:effectLst/>
            </a:endParaRPr>
          </a:p>
          <a:p>
            <a:pPr marL="0" indent="0" eaLnBrk="1" hangingPunct="1">
              <a:lnSpc>
                <a:spcPct val="80000"/>
              </a:lnSpc>
              <a:buNone/>
              <a:defRPr/>
            </a:pPr>
            <a:r>
              <a:rPr lang="en-US" sz="2000" dirty="0" smtClean="0">
                <a:latin typeface="Calibri" pitchFamily="34" charset="0"/>
              </a:rPr>
              <a:t>For </a:t>
            </a:r>
            <a:r>
              <a:rPr lang="en-US" sz="2000" dirty="0">
                <a:latin typeface="Calibri" pitchFamily="34" charset="0"/>
              </a:rPr>
              <a:t>grid cells where no observations exist, PRISM mimics the </a:t>
            </a:r>
            <a:r>
              <a:rPr lang="en-US" sz="2000" dirty="0" smtClean="0">
                <a:latin typeface="Calibri" pitchFamily="34" charset="0"/>
              </a:rPr>
              <a:t>thinking an </a:t>
            </a:r>
            <a:r>
              <a:rPr lang="en-US" sz="2000" dirty="0">
                <a:latin typeface="Calibri" pitchFamily="34" charset="0"/>
              </a:rPr>
              <a:t>expert </a:t>
            </a:r>
            <a:r>
              <a:rPr lang="en-US" sz="2000" dirty="0" smtClean="0">
                <a:latin typeface="Calibri" pitchFamily="34" charset="0"/>
              </a:rPr>
              <a:t>meteorologist would follow.  The </a:t>
            </a:r>
            <a:r>
              <a:rPr lang="en-US" sz="2000" dirty="0">
                <a:latin typeface="Calibri" pitchFamily="34" charset="0"/>
              </a:rPr>
              <a:t>model simulates how </a:t>
            </a:r>
            <a:r>
              <a:rPr lang="en-US" sz="2000" dirty="0" smtClean="0">
                <a:latin typeface="Calibri" pitchFamily="34" charset="0"/>
              </a:rPr>
              <a:t>weather and climate varies </a:t>
            </a:r>
            <a:r>
              <a:rPr lang="en-US" sz="2000" dirty="0">
                <a:latin typeface="Calibri" pitchFamily="34" charset="0"/>
              </a:rPr>
              <a:t>with elevation, </a:t>
            </a:r>
            <a:r>
              <a:rPr lang="en-US" sz="2000" dirty="0" smtClean="0">
                <a:latin typeface="Calibri" pitchFamily="34" charset="0"/>
              </a:rPr>
              <a:t>and accounts </a:t>
            </a:r>
            <a:r>
              <a:rPr lang="en-US" sz="2000" dirty="0">
                <a:latin typeface="Calibri" pitchFamily="34" charset="0"/>
              </a:rPr>
              <a:t>for </a:t>
            </a:r>
            <a:r>
              <a:rPr lang="en-US" sz="2000" dirty="0" smtClean="0">
                <a:latin typeface="Calibri" pitchFamily="34" charset="0"/>
              </a:rPr>
              <a:t>coastal effects, temperature inversions, and terrain </a:t>
            </a:r>
            <a:r>
              <a:rPr lang="en-US" sz="2000" dirty="0">
                <a:latin typeface="Calibri" pitchFamily="34" charset="0"/>
              </a:rPr>
              <a:t>barriers that can cause rain shadows. </a:t>
            </a:r>
            <a:endParaRPr lang="en-US" sz="2000" dirty="0" smtClean="0">
              <a:latin typeface="Calibri" pitchFamily="34" charset="0"/>
            </a:endParaRPr>
          </a:p>
          <a:p>
            <a:pPr eaLnBrk="1" hangingPunct="1">
              <a:lnSpc>
                <a:spcPct val="80000"/>
              </a:lnSpc>
              <a:defRPr/>
            </a:pPr>
            <a:endParaRPr lang="en-US" sz="2000" dirty="0">
              <a:latin typeface="Calibri" pitchFamily="34" charset="0"/>
            </a:endParaRPr>
          </a:p>
          <a:p>
            <a:pPr eaLnBrk="1" hangingPunct="1">
              <a:lnSpc>
                <a:spcPct val="80000"/>
              </a:lnSpc>
              <a:buFont typeface="Wingdings" pitchFamily="2" charset="2"/>
              <a:buNone/>
              <a:defRPr/>
            </a:pPr>
            <a:endParaRPr lang="en-US" sz="2000" dirty="0" smtClean="0">
              <a:solidFill>
                <a:srgbClr val="FFFF99"/>
              </a:solidFill>
            </a:endParaRPr>
          </a:p>
          <a:p>
            <a:pPr eaLnBrk="1" hangingPunct="1">
              <a:lnSpc>
                <a:spcPct val="80000"/>
              </a:lnSpc>
              <a:defRPr/>
            </a:pPr>
            <a:endParaRPr lang="en-US" sz="2000" dirty="0" smtClean="0"/>
          </a:p>
        </p:txBody>
      </p:sp>
      <p:grpSp>
        <p:nvGrpSpPr>
          <p:cNvPr id="6" name="Group 5"/>
          <p:cNvGrpSpPr/>
          <p:nvPr/>
        </p:nvGrpSpPr>
        <p:grpSpPr>
          <a:xfrm>
            <a:off x="838201" y="3995737"/>
            <a:ext cx="7391397" cy="1685925"/>
            <a:chOff x="1066800" y="2667000"/>
            <a:chExt cx="7391397" cy="1685925"/>
          </a:xfrm>
        </p:grpSpPr>
        <p:pic>
          <p:nvPicPr>
            <p:cNvPr id="7" name="Picture 30" descr="ams04-gc-2"/>
            <p:cNvPicPr>
              <a:picLocks noChangeAspect="1" noChangeArrowheads="1"/>
            </p:cNvPicPr>
            <p:nvPr/>
          </p:nvPicPr>
          <p:blipFill>
            <a:blip r:embed="rId3" cstate="print"/>
            <a:srcRect/>
            <a:stretch>
              <a:fillRect/>
            </a:stretch>
          </p:blipFill>
          <p:spPr>
            <a:xfrm>
              <a:off x="5029198" y="2676525"/>
              <a:ext cx="3428999" cy="1676400"/>
            </a:xfrm>
            <a:prstGeom prst="rect">
              <a:avLst/>
            </a:prstGeom>
            <a:noFill/>
            <a:ln w="15875">
              <a:solidFill>
                <a:schemeClr val="tx1"/>
              </a:solidFill>
            </a:ln>
          </p:spPr>
        </p:pic>
        <p:sp>
          <p:nvSpPr>
            <p:cNvPr id="8" name="Rectangle 11"/>
            <p:cNvSpPr>
              <a:spLocks noChangeArrowheads="1"/>
            </p:cNvSpPr>
            <p:nvPr/>
          </p:nvSpPr>
          <p:spPr bwMode="auto">
            <a:xfrm>
              <a:off x="1066800" y="2667000"/>
              <a:ext cx="3200400" cy="16764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9" name="Line 12"/>
            <p:cNvSpPr>
              <a:spLocks noChangeShapeType="1"/>
            </p:cNvSpPr>
            <p:nvPr/>
          </p:nvSpPr>
          <p:spPr bwMode="auto">
            <a:xfrm>
              <a:off x="1981200" y="2667000"/>
              <a:ext cx="0" cy="1676400"/>
            </a:xfrm>
            <a:prstGeom prst="line">
              <a:avLst/>
            </a:prstGeom>
            <a:noFill/>
            <a:ln w="12700" cap="sq">
              <a:solidFill>
                <a:schemeClr val="tx1"/>
              </a:solidFill>
              <a:round/>
              <a:headEnd type="none" w="sm" len="sm"/>
              <a:tailEnd type="none" w="sm" len="sm"/>
            </a:ln>
          </p:spPr>
          <p:txBody>
            <a:bodyPr wrap="none"/>
            <a:lstStyle/>
            <a:p>
              <a:endParaRPr lang="en-US"/>
            </a:p>
          </p:txBody>
        </p:sp>
        <p:sp>
          <p:nvSpPr>
            <p:cNvPr id="10" name="Line 13"/>
            <p:cNvSpPr>
              <a:spLocks noChangeShapeType="1"/>
            </p:cNvSpPr>
            <p:nvPr/>
          </p:nvSpPr>
          <p:spPr bwMode="auto">
            <a:xfrm>
              <a:off x="1066800" y="3505200"/>
              <a:ext cx="3200400" cy="0"/>
            </a:xfrm>
            <a:prstGeom prst="line">
              <a:avLst/>
            </a:prstGeom>
            <a:noFill/>
            <a:ln w="12700" cap="sq">
              <a:solidFill>
                <a:schemeClr val="tx1"/>
              </a:solidFill>
              <a:round/>
              <a:headEnd type="none" w="sm" len="sm"/>
              <a:tailEnd type="none" w="sm" len="sm"/>
            </a:ln>
          </p:spPr>
          <p:txBody>
            <a:bodyPr wrap="none"/>
            <a:lstStyle/>
            <a:p>
              <a:endParaRPr lang="en-US"/>
            </a:p>
          </p:txBody>
        </p:sp>
        <p:sp>
          <p:nvSpPr>
            <p:cNvPr id="11" name="Line 14"/>
            <p:cNvSpPr>
              <a:spLocks noChangeShapeType="1"/>
            </p:cNvSpPr>
            <p:nvPr/>
          </p:nvSpPr>
          <p:spPr bwMode="auto">
            <a:xfrm flipV="1">
              <a:off x="1066800" y="3086100"/>
              <a:ext cx="3200400" cy="0"/>
            </a:xfrm>
            <a:prstGeom prst="line">
              <a:avLst/>
            </a:prstGeom>
            <a:noFill/>
            <a:ln w="12700" cap="sq">
              <a:solidFill>
                <a:schemeClr val="tx1"/>
              </a:solidFill>
              <a:round/>
              <a:headEnd type="none" w="sm" len="sm"/>
              <a:tailEnd type="none" w="sm" len="sm"/>
            </a:ln>
          </p:spPr>
          <p:txBody>
            <a:bodyPr wrap="none"/>
            <a:lstStyle/>
            <a:p>
              <a:endParaRPr lang="en-US"/>
            </a:p>
          </p:txBody>
        </p:sp>
        <p:sp>
          <p:nvSpPr>
            <p:cNvPr id="12" name="Line 15"/>
            <p:cNvSpPr>
              <a:spLocks noChangeShapeType="1"/>
            </p:cNvSpPr>
            <p:nvPr/>
          </p:nvSpPr>
          <p:spPr bwMode="auto">
            <a:xfrm>
              <a:off x="1066800" y="3924300"/>
              <a:ext cx="3200400" cy="0"/>
            </a:xfrm>
            <a:prstGeom prst="line">
              <a:avLst/>
            </a:prstGeom>
            <a:noFill/>
            <a:ln w="12700" cap="sq">
              <a:solidFill>
                <a:schemeClr val="tx1"/>
              </a:solidFill>
              <a:round/>
              <a:headEnd type="none" w="sm" len="sm"/>
              <a:tailEnd type="none" w="sm" len="sm"/>
            </a:ln>
          </p:spPr>
          <p:txBody>
            <a:bodyPr wrap="none"/>
            <a:lstStyle/>
            <a:p>
              <a:endParaRPr lang="en-US"/>
            </a:p>
          </p:txBody>
        </p:sp>
        <p:sp>
          <p:nvSpPr>
            <p:cNvPr id="13" name="Line 16"/>
            <p:cNvSpPr>
              <a:spLocks noChangeShapeType="1"/>
            </p:cNvSpPr>
            <p:nvPr/>
          </p:nvSpPr>
          <p:spPr bwMode="auto">
            <a:xfrm>
              <a:off x="1524000" y="2667000"/>
              <a:ext cx="0" cy="1676400"/>
            </a:xfrm>
            <a:prstGeom prst="line">
              <a:avLst/>
            </a:prstGeom>
            <a:noFill/>
            <a:ln w="12700" cap="sq">
              <a:solidFill>
                <a:schemeClr val="tx1"/>
              </a:solidFill>
              <a:round/>
              <a:headEnd type="none" w="sm" len="sm"/>
              <a:tailEnd type="none" w="sm" len="sm"/>
            </a:ln>
          </p:spPr>
          <p:txBody>
            <a:bodyPr wrap="none"/>
            <a:lstStyle/>
            <a:p>
              <a:endParaRPr lang="en-US"/>
            </a:p>
          </p:txBody>
        </p:sp>
        <p:sp>
          <p:nvSpPr>
            <p:cNvPr id="14" name="Line 17"/>
            <p:cNvSpPr>
              <a:spLocks noChangeShapeType="1"/>
            </p:cNvSpPr>
            <p:nvPr/>
          </p:nvSpPr>
          <p:spPr bwMode="auto">
            <a:xfrm>
              <a:off x="1066800" y="2667000"/>
              <a:ext cx="0" cy="1676400"/>
            </a:xfrm>
            <a:prstGeom prst="line">
              <a:avLst/>
            </a:prstGeom>
            <a:noFill/>
            <a:ln w="12700" cap="sq">
              <a:solidFill>
                <a:schemeClr val="tx1"/>
              </a:solidFill>
              <a:round/>
              <a:headEnd type="none" w="sm" len="sm"/>
              <a:tailEnd type="none" w="sm" len="sm"/>
            </a:ln>
          </p:spPr>
          <p:txBody>
            <a:bodyPr wrap="none"/>
            <a:lstStyle/>
            <a:p>
              <a:endParaRPr lang="en-US"/>
            </a:p>
          </p:txBody>
        </p:sp>
        <p:sp>
          <p:nvSpPr>
            <p:cNvPr id="15" name="Line 20"/>
            <p:cNvSpPr>
              <a:spLocks noChangeShapeType="1"/>
            </p:cNvSpPr>
            <p:nvPr/>
          </p:nvSpPr>
          <p:spPr bwMode="auto">
            <a:xfrm>
              <a:off x="3810000" y="2667000"/>
              <a:ext cx="0" cy="1676400"/>
            </a:xfrm>
            <a:prstGeom prst="line">
              <a:avLst/>
            </a:prstGeom>
            <a:noFill/>
            <a:ln w="12700" cap="sq">
              <a:solidFill>
                <a:schemeClr val="tx1"/>
              </a:solidFill>
              <a:round/>
              <a:headEnd type="none" w="sm" len="sm"/>
              <a:tailEnd type="none" w="sm" len="sm"/>
            </a:ln>
          </p:spPr>
          <p:txBody>
            <a:bodyPr wrap="none"/>
            <a:lstStyle/>
            <a:p>
              <a:endParaRPr lang="en-US"/>
            </a:p>
          </p:txBody>
        </p:sp>
        <p:sp>
          <p:nvSpPr>
            <p:cNvPr id="16" name="Line 21"/>
            <p:cNvSpPr>
              <a:spLocks noChangeShapeType="1"/>
            </p:cNvSpPr>
            <p:nvPr/>
          </p:nvSpPr>
          <p:spPr bwMode="auto">
            <a:xfrm>
              <a:off x="3352800" y="2667000"/>
              <a:ext cx="0" cy="1676400"/>
            </a:xfrm>
            <a:prstGeom prst="line">
              <a:avLst/>
            </a:prstGeom>
            <a:noFill/>
            <a:ln w="12700" cap="sq">
              <a:solidFill>
                <a:schemeClr val="tx1"/>
              </a:solidFill>
              <a:round/>
              <a:headEnd type="none" w="sm" len="sm"/>
              <a:tailEnd type="none" w="sm" len="sm"/>
            </a:ln>
          </p:spPr>
          <p:txBody>
            <a:bodyPr wrap="none"/>
            <a:lstStyle/>
            <a:p>
              <a:endParaRPr lang="en-US"/>
            </a:p>
          </p:txBody>
        </p:sp>
        <p:sp>
          <p:nvSpPr>
            <p:cNvPr id="17" name="Line 22"/>
            <p:cNvSpPr>
              <a:spLocks noChangeShapeType="1"/>
            </p:cNvSpPr>
            <p:nvPr/>
          </p:nvSpPr>
          <p:spPr bwMode="auto">
            <a:xfrm>
              <a:off x="2895600" y="2667000"/>
              <a:ext cx="0" cy="1676400"/>
            </a:xfrm>
            <a:prstGeom prst="line">
              <a:avLst/>
            </a:prstGeom>
            <a:noFill/>
            <a:ln w="12700" cap="sq">
              <a:solidFill>
                <a:schemeClr val="tx1"/>
              </a:solidFill>
              <a:round/>
              <a:headEnd type="none" w="sm" len="sm"/>
              <a:tailEnd type="none" w="sm" len="sm"/>
            </a:ln>
          </p:spPr>
          <p:txBody>
            <a:bodyPr wrap="none"/>
            <a:lstStyle/>
            <a:p>
              <a:endParaRPr lang="en-US"/>
            </a:p>
          </p:txBody>
        </p:sp>
        <p:sp>
          <p:nvSpPr>
            <p:cNvPr id="18" name="Line 23"/>
            <p:cNvSpPr>
              <a:spLocks noChangeShapeType="1"/>
            </p:cNvSpPr>
            <p:nvPr/>
          </p:nvSpPr>
          <p:spPr bwMode="auto">
            <a:xfrm>
              <a:off x="2438400" y="2667000"/>
              <a:ext cx="0" cy="1676400"/>
            </a:xfrm>
            <a:prstGeom prst="line">
              <a:avLst/>
            </a:prstGeom>
            <a:noFill/>
            <a:ln w="12700" cap="sq">
              <a:solidFill>
                <a:schemeClr val="tx1"/>
              </a:solidFill>
              <a:round/>
              <a:headEnd type="none" w="sm" len="sm"/>
              <a:tailEnd type="none" w="sm" len="sm"/>
            </a:ln>
          </p:spPr>
          <p:txBody>
            <a:bodyPr wrap="none"/>
            <a:lstStyle/>
            <a:p>
              <a:endParaRPr lang="en-US"/>
            </a:p>
          </p:txBody>
        </p:sp>
        <p:sp>
          <p:nvSpPr>
            <p:cNvPr id="19" name="Oval 24"/>
            <p:cNvSpPr>
              <a:spLocks noChangeArrowheads="1"/>
            </p:cNvSpPr>
            <p:nvPr/>
          </p:nvSpPr>
          <p:spPr bwMode="auto">
            <a:xfrm>
              <a:off x="2209800" y="3124200"/>
              <a:ext cx="76200" cy="76200"/>
            </a:xfrm>
            <a:prstGeom prst="ellipse">
              <a:avLst/>
            </a:prstGeom>
            <a:solidFill>
              <a:schemeClr val="tx1"/>
            </a:solidFill>
            <a:ln w="12700" cap="sq">
              <a:solidFill>
                <a:schemeClr val="tx1"/>
              </a:solidFill>
              <a:round/>
              <a:headEnd type="none" w="sm" len="sm"/>
              <a:tailEnd type="none" w="sm" len="sm"/>
            </a:ln>
          </p:spPr>
          <p:txBody>
            <a:bodyPr wrap="none" anchor="ctr"/>
            <a:lstStyle/>
            <a:p>
              <a:endParaRPr lang="en-US"/>
            </a:p>
          </p:txBody>
        </p:sp>
        <p:sp>
          <p:nvSpPr>
            <p:cNvPr id="20" name="Oval 25"/>
            <p:cNvSpPr>
              <a:spLocks noChangeArrowheads="1"/>
            </p:cNvSpPr>
            <p:nvPr/>
          </p:nvSpPr>
          <p:spPr bwMode="auto">
            <a:xfrm>
              <a:off x="2209800" y="3962400"/>
              <a:ext cx="76200" cy="76200"/>
            </a:xfrm>
            <a:prstGeom prst="ellipse">
              <a:avLst/>
            </a:prstGeom>
            <a:solidFill>
              <a:schemeClr val="tx1"/>
            </a:solidFill>
            <a:ln w="12700" cap="sq">
              <a:solidFill>
                <a:schemeClr val="tx1"/>
              </a:solidFill>
              <a:round/>
              <a:headEnd type="none" w="sm" len="sm"/>
              <a:tailEnd type="none" w="sm" len="sm"/>
            </a:ln>
          </p:spPr>
          <p:txBody>
            <a:bodyPr wrap="none" anchor="ctr"/>
            <a:lstStyle/>
            <a:p>
              <a:endParaRPr lang="en-US"/>
            </a:p>
          </p:txBody>
        </p:sp>
        <p:sp>
          <p:nvSpPr>
            <p:cNvPr id="21" name="Oval 26"/>
            <p:cNvSpPr>
              <a:spLocks noChangeArrowheads="1"/>
            </p:cNvSpPr>
            <p:nvPr/>
          </p:nvSpPr>
          <p:spPr bwMode="auto">
            <a:xfrm>
              <a:off x="2362200" y="4114800"/>
              <a:ext cx="76200" cy="76200"/>
            </a:xfrm>
            <a:prstGeom prst="ellipse">
              <a:avLst/>
            </a:prstGeom>
            <a:solidFill>
              <a:schemeClr val="tx1"/>
            </a:solidFill>
            <a:ln w="12700" cap="sq">
              <a:solidFill>
                <a:schemeClr val="tx1"/>
              </a:solidFill>
              <a:round/>
              <a:headEnd type="none" w="sm" len="sm"/>
              <a:tailEnd type="none" w="sm" len="sm"/>
            </a:ln>
          </p:spPr>
          <p:txBody>
            <a:bodyPr wrap="none" anchor="ctr"/>
            <a:lstStyle/>
            <a:p>
              <a:endParaRPr lang="en-US"/>
            </a:p>
          </p:txBody>
        </p:sp>
        <p:sp>
          <p:nvSpPr>
            <p:cNvPr id="22" name="Oval 27"/>
            <p:cNvSpPr>
              <a:spLocks noChangeArrowheads="1"/>
            </p:cNvSpPr>
            <p:nvPr/>
          </p:nvSpPr>
          <p:spPr bwMode="auto">
            <a:xfrm>
              <a:off x="2971800" y="3276600"/>
              <a:ext cx="76200" cy="76200"/>
            </a:xfrm>
            <a:prstGeom prst="ellipse">
              <a:avLst/>
            </a:prstGeom>
            <a:solidFill>
              <a:schemeClr val="tx1"/>
            </a:solidFill>
            <a:ln w="12700" cap="sq">
              <a:solidFill>
                <a:schemeClr val="tx1"/>
              </a:solidFill>
              <a:round/>
              <a:headEnd type="none" w="sm" len="sm"/>
              <a:tailEnd type="none" w="sm" len="sm"/>
            </a:ln>
          </p:spPr>
          <p:txBody>
            <a:bodyPr wrap="none" anchor="ctr"/>
            <a:lstStyle/>
            <a:p>
              <a:endParaRPr lang="en-US"/>
            </a:p>
          </p:txBody>
        </p:sp>
        <p:sp>
          <p:nvSpPr>
            <p:cNvPr id="23" name="Oval 28"/>
            <p:cNvSpPr>
              <a:spLocks noChangeArrowheads="1"/>
            </p:cNvSpPr>
            <p:nvPr/>
          </p:nvSpPr>
          <p:spPr bwMode="auto">
            <a:xfrm>
              <a:off x="4038600" y="2819400"/>
              <a:ext cx="76200" cy="76200"/>
            </a:xfrm>
            <a:prstGeom prst="ellipse">
              <a:avLst/>
            </a:prstGeom>
            <a:solidFill>
              <a:schemeClr val="tx1"/>
            </a:solidFill>
            <a:ln w="12700" cap="sq">
              <a:solidFill>
                <a:schemeClr val="tx1"/>
              </a:solidFill>
              <a:round/>
              <a:headEnd type="none" w="sm" len="sm"/>
              <a:tailEnd type="none" w="sm" len="sm"/>
            </a:ln>
          </p:spPr>
          <p:txBody>
            <a:bodyPr wrap="none" anchor="ctr"/>
            <a:lstStyle/>
            <a:p>
              <a:endParaRPr lang="en-US"/>
            </a:p>
          </p:txBody>
        </p:sp>
        <p:sp>
          <p:nvSpPr>
            <p:cNvPr id="24" name="Line 32"/>
            <p:cNvSpPr>
              <a:spLocks noChangeShapeType="1"/>
            </p:cNvSpPr>
            <p:nvPr/>
          </p:nvSpPr>
          <p:spPr bwMode="auto">
            <a:xfrm flipV="1">
              <a:off x="1066800" y="2876550"/>
              <a:ext cx="3200400" cy="0"/>
            </a:xfrm>
            <a:prstGeom prst="line">
              <a:avLst/>
            </a:prstGeom>
            <a:noFill/>
            <a:ln w="12700" cap="sq">
              <a:solidFill>
                <a:schemeClr val="tx1"/>
              </a:solidFill>
              <a:round/>
              <a:headEnd type="none" w="sm" len="sm"/>
              <a:tailEnd type="none" w="sm" len="sm"/>
            </a:ln>
          </p:spPr>
          <p:txBody>
            <a:bodyPr wrap="none"/>
            <a:lstStyle/>
            <a:p>
              <a:endParaRPr lang="en-US"/>
            </a:p>
          </p:txBody>
        </p:sp>
        <p:sp>
          <p:nvSpPr>
            <p:cNvPr id="25" name="Line 33"/>
            <p:cNvSpPr>
              <a:spLocks noChangeShapeType="1"/>
            </p:cNvSpPr>
            <p:nvPr/>
          </p:nvSpPr>
          <p:spPr bwMode="auto">
            <a:xfrm flipV="1">
              <a:off x="1066800" y="3295650"/>
              <a:ext cx="3200400" cy="0"/>
            </a:xfrm>
            <a:prstGeom prst="line">
              <a:avLst/>
            </a:prstGeom>
            <a:noFill/>
            <a:ln w="12700" cap="sq">
              <a:solidFill>
                <a:schemeClr val="tx1"/>
              </a:solidFill>
              <a:round/>
              <a:headEnd type="none" w="sm" len="sm"/>
              <a:tailEnd type="none" w="sm" len="sm"/>
            </a:ln>
          </p:spPr>
          <p:txBody>
            <a:bodyPr wrap="none"/>
            <a:lstStyle/>
            <a:p>
              <a:endParaRPr lang="en-US"/>
            </a:p>
          </p:txBody>
        </p:sp>
        <p:sp>
          <p:nvSpPr>
            <p:cNvPr id="26" name="Line 34"/>
            <p:cNvSpPr>
              <a:spLocks noChangeShapeType="1"/>
            </p:cNvSpPr>
            <p:nvPr/>
          </p:nvSpPr>
          <p:spPr bwMode="auto">
            <a:xfrm flipV="1">
              <a:off x="1066800" y="3705225"/>
              <a:ext cx="3200400" cy="0"/>
            </a:xfrm>
            <a:prstGeom prst="line">
              <a:avLst/>
            </a:prstGeom>
            <a:noFill/>
            <a:ln w="12700" cap="sq">
              <a:solidFill>
                <a:schemeClr val="tx1"/>
              </a:solidFill>
              <a:round/>
              <a:headEnd type="none" w="sm" len="sm"/>
              <a:tailEnd type="none" w="sm" len="sm"/>
            </a:ln>
          </p:spPr>
          <p:txBody>
            <a:bodyPr wrap="none"/>
            <a:lstStyle/>
            <a:p>
              <a:endParaRPr lang="en-US"/>
            </a:p>
          </p:txBody>
        </p:sp>
        <p:sp>
          <p:nvSpPr>
            <p:cNvPr id="27" name="Line 35"/>
            <p:cNvSpPr>
              <a:spLocks noChangeShapeType="1"/>
            </p:cNvSpPr>
            <p:nvPr/>
          </p:nvSpPr>
          <p:spPr bwMode="auto">
            <a:xfrm flipV="1">
              <a:off x="1066800" y="4124325"/>
              <a:ext cx="3200400" cy="0"/>
            </a:xfrm>
            <a:prstGeom prst="line">
              <a:avLst/>
            </a:prstGeom>
            <a:noFill/>
            <a:ln w="12700" cap="sq">
              <a:solidFill>
                <a:schemeClr val="tx1"/>
              </a:solidFill>
              <a:round/>
              <a:headEnd type="none" w="sm" len="sm"/>
              <a:tailEnd type="none" w="sm" len="sm"/>
            </a:ln>
          </p:spPr>
          <p:txBody>
            <a:bodyPr wrap="none"/>
            <a:lstStyle/>
            <a:p>
              <a:endParaRPr lang="en-US"/>
            </a:p>
          </p:txBody>
        </p:sp>
        <p:sp>
          <p:nvSpPr>
            <p:cNvPr id="28" name="Line 36"/>
            <p:cNvSpPr>
              <a:spLocks noChangeShapeType="1"/>
            </p:cNvSpPr>
            <p:nvPr/>
          </p:nvSpPr>
          <p:spPr bwMode="auto">
            <a:xfrm>
              <a:off x="1295400" y="2667000"/>
              <a:ext cx="0" cy="1676400"/>
            </a:xfrm>
            <a:prstGeom prst="line">
              <a:avLst/>
            </a:prstGeom>
            <a:noFill/>
            <a:ln w="12700" cap="sq">
              <a:solidFill>
                <a:schemeClr val="tx1"/>
              </a:solidFill>
              <a:round/>
              <a:headEnd type="none" w="sm" len="sm"/>
              <a:tailEnd type="none" w="sm" len="sm"/>
            </a:ln>
          </p:spPr>
          <p:txBody>
            <a:bodyPr wrap="none"/>
            <a:lstStyle/>
            <a:p>
              <a:endParaRPr lang="en-US"/>
            </a:p>
          </p:txBody>
        </p:sp>
        <p:sp>
          <p:nvSpPr>
            <p:cNvPr id="29" name="Line 37"/>
            <p:cNvSpPr>
              <a:spLocks noChangeShapeType="1"/>
            </p:cNvSpPr>
            <p:nvPr/>
          </p:nvSpPr>
          <p:spPr bwMode="auto">
            <a:xfrm>
              <a:off x="1752600" y="2667000"/>
              <a:ext cx="0" cy="1676400"/>
            </a:xfrm>
            <a:prstGeom prst="line">
              <a:avLst/>
            </a:prstGeom>
            <a:noFill/>
            <a:ln w="12700" cap="sq">
              <a:solidFill>
                <a:schemeClr val="tx1"/>
              </a:solidFill>
              <a:round/>
              <a:headEnd type="none" w="sm" len="sm"/>
              <a:tailEnd type="none" w="sm" len="sm"/>
            </a:ln>
          </p:spPr>
          <p:txBody>
            <a:bodyPr wrap="none"/>
            <a:lstStyle/>
            <a:p>
              <a:endParaRPr lang="en-US"/>
            </a:p>
          </p:txBody>
        </p:sp>
        <p:sp>
          <p:nvSpPr>
            <p:cNvPr id="30" name="Line 38"/>
            <p:cNvSpPr>
              <a:spLocks noChangeShapeType="1"/>
            </p:cNvSpPr>
            <p:nvPr/>
          </p:nvSpPr>
          <p:spPr bwMode="auto">
            <a:xfrm>
              <a:off x="2209800" y="2667000"/>
              <a:ext cx="0" cy="1676400"/>
            </a:xfrm>
            <a:prstGeom prst="line">
              <a:avLst/>
            </a:prstGeom>
            <a:noFill/>
            <a:ln w="12700" cap="sq">
              <a:solidFill>
                <a:schemeClr val="tx1"/>
              </a:solidFill>
              <a:round/>
              <a:headEnd type="none" w="sm" len="sm"/>
              <a:tailEnd type="none" w="sm" len="sm"/>
            </a:ln>
          </p:spPr>
          <p:txBody>
            <a:bodyPr wrap="none"/>
            <a:lstStyle/>
            <a:p>
              <a:endParaRPr lang="en-US"/>
            </a:p>
          </p:txBody>
        </p:sp>
        <p:sp>
          <p:nvSpPr>
            <p:cNvPr id="31" name="Line 39"/>
            <p:cNvSpPr>
              <a:spLocks noChangeShapeType="1"/>
            </p:cNvSpPr>
            <p:nvPr/>
          </p:nvSpPr>
          <p:spPr bwMode="auto">
            <a:xfrm>
              <a:off x="2667000" y="2667000"/>
              <a:ext cx="0" cy="1676400"/>
            </a:xfrm>
            <a:prstGeom prst="line">
              <a:avLst/>
            </a:prstGeom>
            <a:noFill/>
            <a:ln w="12700" cap="sq">
              <a:solidFill>
                <a:schemeClr val="tx1"/>
              </a:solidFill>
              <a:round/>
              <a:headEnd type="none" w="sm" len="sm"/>
              <a:tailEnd type="none" w="sm" len="sm"/>
            </a:ln>
          </p:spPr>
          <p:txBody>
            <a:bodyPr wrap="none"/>
            <a:lstStyle/>
            <a:p>
              <a:endParaRPr lang="en-US"/>
            </a:p>
          </p:txBody>
        </p:sp>
        <p:sp>
          <p:nvSpPr>
            <p:cNvPr id="32" name="Line 40"/>
            <p:cNvSpPr>
              <a:spLocks noChangeShapeType="1"/>
            </p:cNvSpPr>
            <p:nvPr/>
          </p:nvSpPr>
          <p:spPr bwMode="auto">
            <a:xfrm>
              <a:off x="3124200" y="2667000"/>
              <a:ext cx="0" cy="1676400"/>
            </a:xfrm>
            <a:prstGeom prst="line">
              <a:avLst/>
            </a:prstGeom>
            <a:noFill/>
            <a:ln w="12700" cap="sq">
              <a:solidFill>
                <a:schemeClr val="tx1"/>
              </a:solidFill>
              <a:round/>
              <a:headEnd type="none" w="sm" len="sm"/>
              <a:tailEnd type="none" w="sm" len="sm"/>
            </a:ln>
          </p:spPr>
          <p:txBody>
            <a:bodyPr wrap="none"/>
            <a:lstStyle/>
            <a:p>
              <a:endParaRPr lang="en-US"/>
            </a:p>
          </p:txBody>
        </p:sp>
        <p:sp>
          <p:nvSpPr>
            <p:cNvPr id="33" name="Line 41"/>
            <p:cNvSpPr>
              <a:spLocks noChangeShapeType="1"/>
            </p:cNvSpPr>
            <p:nvPr/>
          </p:nvSpPr>
          <p:spPr bwMode="auto">
            <a:xfrm>
              <a:off x="3581400" y="2667000"/>
              <a:ext cx="0" cy="1676400"/>
            </a:xfrm>
            <a:prstGeom prst="line">
              <a:avLst/>
            </a:prstGeom>
            <a:noFill/>
            <a:ln w="12700" cap="sq">
              <a:solidFill>
                <a:schemeClr val="tx1"/>
              </a:solidFill>
              <a:round/>
              <a:headEnd type="none" w="sm" len="sm"/>
              <a:tailEnd type="none" w="sm" len="sm"/>
            </a:ln>
          </p:spPr>
          <p:txBody>
            <a:bodyPr wrap="none"/>
            <a:lstStyle/>
            <a:p>
              <a:endParaRPr lang="en-US"/>
            </a:p>
          </p:txBody>
        </p:sp>
        <p:sp>
          <p:nvSpPr>
            <p:cNvPr id="34" name="Line 42"/>
            <p:cNvSpPr>
              <a:spLocks noChangeShapeType="1"/>
            </p:cNvSpPr>
            <p:nvPr/>
          </p:nvSpPr>
          <p:spPr bwMode="auto">
            <a:xfrm>
              <a:off x="4038600" y="2667000"/>
              <a:ext cx="0" cy="1676400"/>
            </a:xfrm>
            <a:prstGeom prst="line">
              <a:avLst/>
            </a:prstGeom>
            <a:noFill/>
            <a:ln w="12700" cap="sq">
              <a:solidFill>
                <a:schemeClr val="tx1"/>
              </a:solidFill>
              <a:round/>
              <a:headEnd type="none" w="sm" len="sm"/>
              <a:tailEnd type="none" w="sm" len="sm"/>
            </a:ln>
          </p:spPr>
          <p:txBody>
            <a:bodyPr wrap="none"/>
            <a:lstStyle/>
            <a:p>
              <a:endParaRPr lang="en-US"/>
            </a:p>
          </p:txBody>
        </p:sp>
        <p:sp>
          <p:nvSpPr>
            <p:cNvPr id="35" name="Oval 43"/>
            <p:cNvSpPr>
              <a:spLocks noChangeArrowheads="1"/>
            </p:cNvSpPr>
            <p:nvPr/>
          </p:nvSpPr>
          <p:spPr bwMode="auto">
            <a:xfrm>
              <a:off x="1371600" y="2971800"/>
              <a:ext cx="76200" cy="76200"/>
            </a:xfrm>
            <a:prstGeom prst="ellipse">
              <a:avLst/>
            </a:prstGeom>
            <a:solidFill>
              <a:schemeClr val="tx1"/>
            </a:solidFill>
            <a:ln w="12700" cap="sq">
              <a:solidFill>
                <a:schemeClr val="tx1"/>
              </a:solidFill>
              <a:round/>
              <a:headEnd type="none" w="sm" len="sm"/>
              <a:tailEnd type="none" w="sm" len="sm"/>
            </a:ln>
          </p:spPr>
          <p:txBody>
            <a:bodyPr wrap="none" anchor="ctr"/>
            <a:lstStyle/>
            <a:p>
              <a:endParaRPr lang="en-US"/>
            </a:p>
          </p:txBody>
        </p:sp>
        <p:sp>
          <p:nvSpPr>
            <p:cNvPr id="36" name="Oval 44"/>
            <p:cNvSpPr>
              <a:spLocks noChangeArrowheads="1"/>
            </p:cNvSpPr>
            <p:nvPr/>
          </p:nvSpPr>
          <p:spPr bwMode="auto">
            <a:xfrm>
              <a:off x="3886200" y="3733800"/>
              <a:ext cx="76200" cy="76200"/>
            </a:xfrm>
            <a:prstGeom prst="ellipse">
              <a:avLst/>
            </a:prstGeom>
            <a:solidFill>
              <a:schemeClr val="tx1"/>
            </a:solidFill>
            <a:ln w="12700" cap="sq">
              <a:solidFill>
                <a:schemeClr val="tx1"/>
              </a:solidFill>
              <a:round/>
              <a:headEnd type="none" w="sm" len="sm"/>
              <a:tailEnd type="none" w="sm" len="sm"/>
            </a:ln>
          </p:spPr>
          <p:txBody>
            <a:bodyPr wrap="none" anchor="ctr"/>
            <a:lstStyle/>
            <a:p>
              <a:endParaRPr lang="en-US"/>
            </a:p>
          </p:txBody>
        </p:sp>
        <p:sp>
          <p:nvSpPr>
            <p:cNvPr id="37" name="Oval 45"/>
            <p:cNvSpPr>
              <a:spLocks noChangeArrowheads="1"/>
            </p:cNvSpPr>
            <p:nvPr/>
          </p:nvSpPr>
          <p:spPr bwMode="auto">
            <a:xfrm>
              <a:off x="1524000" y="3581400"/>
              <a:ext cx="76200" cy="76200"/>
            </a:xfrm>
            <a:prstGeom prst="ellipse">
              <a:avLst/>
            </a:prstGeom>
            <a:solidFill>
              <a:schemeClr val="tx1"/>
            </a:solidFill>
            <a:ln w="12700" cap="sq">
              <a:solidFill>
                <a:schemeClr val="tx1"/>
              </a:solidFill>
              <a:round/>
              <a:headEnd type="none" w="sm" len="sm"/>
              <a:tailEnd type="none" w="sm" len="sm"/>
            </a:ln>
          </p:spPr>
          <p:txBody>
            <a:bodyPr wrap="none" anchor="ctr"/>
            <a:lstStyle/>
            <a:p>
              <a:endParaRPr lang="en-US"/>
            </a:p>
          </p:txBody>
        </p:sp>
        <p:sp>
          <p:nvSpPr>
            <p:cNvPr id="38" name="Oval 46"/>
            <p:cNvSpPr>
              <a:spLocks noChangeArrowheads="1"/>
            </p:cNvSpPr>
            <p:nvPr/>
          </p:nvSpPr>
          <p:spPr bwMode="auto">
            <a:xfrm>
              <a:off x="3124200" y="3810000"/>
              <a:ext cx="76200" cy="76200"/>
            </a:xfrm>
            <a:prstGeom prst="ellipse">
              <a:avLst/>
            </a:prstGeom>
            <a:solidFill>
              <a:schemeClr val="tx1"/>
            </a:solidFill>
            <a:ln w="12700" cap="sq">
              <a:solidFill>
                <a:schemeClr val="tx1"/>
              </a:solidFill>
              <a:round/>
              <a:headEnd type="none" w="sm" len="sm"/>
              <a:tailEnd type="none" w="sm" len="sm"/>
            </a:ln>
          </p:spPr>
          <p:txBody>
            <a:bodyPr wrap="none" anchor="ctr"/>
            <a:lstStyle/>
            <a:p>
              <a:endParaRPr lang="en-US"/>
            </a:p>
          </p:txBody>
        </p:sp>
        <p:sp>
          <p:nvSpPr>
            <p:cNvPr id="39" name="AutoShape 48"/>
            <p:cNvSpPr>
              <a:spLocks noChangeArrowheads="1"/>
            </p:cNvSpPr>
            <p:nvPr/>
          </p:nvSpPr>
          <p:spPr bwMode="auto">
            <a:xfrm>
              <a:off x="4343753" y="3276601"/>
              <a:ext cx="637821" cy="409575"/>
            </a:xfrm>
            <a:prstGeom prst="rightArrow">
              <a:avLst>
                <a:gd name="adj1" fmla="val 50000"/>
                <a:gd name="adj2" fmla="val 25000"/>
              </a:avLst>
            </a:prstGeom>
            <a:solidFill>
              <a:schemeClr val="tx1"/>
            </a:solidFill>
            <a:ln w="9525">
              <a:solidFill>
                <a:schemeClr val="tx1"/>
              </a:solidFill>
              <a:miter lim="800000"/>
              <a:headEnd/>
              <a:tailEnd/>
            </a:ln>
          </p:spPr>
          <p:txBody>
            <a:bodyPr wrap="none" anchor="ctr"/>
            <a:lstStyle/>
            <a:p>
              <a:endParaRPr lang="en-US"/>
            </a:p>
          </p:txBody>
        </p:sp>
        <p:sp>
          <p:nvSpPr>
            <p:cNvPr id="40" name="Oval 50"/>
            <p:cNvSpPr>
              <a:spLocks noChangeArrowheads="1"/>
            </p:cNvSpPr>
            <p:nvPr/>
          </p:nvSpPr>
          <p:spPr bwMode="auto">
            <a:xfrm>
              <a:off x="5940810" y="3124200"/>
              <a:ext cx="79744" cy="76200"/>
            </a:xfrm>
            <a:prstGeom prst="ellipse">
              <a:avLst/>
            </a:prstGeom>
            <a:solidFill>
              <a:srgbClr val="000000"/>
            </a:solidFill>
            <a:ln w="12700" cap="sq">
              <a:solidFill>
                <a:srgbClr val="000000"/>
              </a:solidFill>
              <a:round/>
              <a:headEnd type="none" w="sm" len="sm"/>
              <a:tailEnd type="none" w="sm" len="sm"/>
            </a:ln>
          </p:spPr>
          <p:txBody>
            <a:bodyPr wrap="none" anchor="ctr"/>
            <a:lstStyle/>
            <a:p>
              <a:endParaRPr lang="en-US"/>
            </a:p>
          </p:txBody>
        </p:sp>
        <p:sp>
          <p:nvSpPr>
            <p:cNvPr id="41" name="Oval 51"/>
            <p:cNvSpPr>
              <a:spLocks noChangeArrowheads="1"/>
            </p:cNvSpPr>
            <p:nvPr/>
          </p:nvSpPr>
          <p:spPr bwMode="auto">
            <a:xfrm>
              <a:off x="5940810" y="3962400"/>
              <a:ext cx="79744" cy="76200"/>
            </a:xfrm>
            <a:prstGeom prst="ellipse">
              <a:avLst/>
            </a:prstGeom>
            <a:solidFill>
              <a:srgbClr val="000000"/>
            </a:solidFill>
            <a:ln w="12700" cap="sq">
              <a:solidFill>
                <a:srgbClr val="000000"/>
              </a:solidFill>
              <a:round/>
              <a:headEnd type="none" w="sm" len="sm"/>
              <a:tailEnd type="none" w="sm" len="sm"/>
            </a:ln>
          </p:spPr>
          <p:txBody>
            <a:bodyPr wrap="none" anchor="ctr"/>
            <a:lstStyle/>
            <a:p>
              <a:endParaRPr lang="en-US"/>
            </a:p>
          </p:txBody>
        </p:sp>
        <p:sp>
          <p:nvSpPr>
            <p:cNvPr id="42" name="Oval 52"/>
            <p:cNvSpPr>
              <a:spLocks noChangeArrowheads="1"/>
            </p:cNvSpPr>
            <p:nvPr/>
          </p:nvSpPr>
          <p:spPr bwMode="auto">
            <a:xfrm>
              <a:off x="6093210" y="4114800"/>
              <a:ext cx="79744" cy="76200"/>
            </a:xfrm>
            <a:prstGeom prst="ellipse">
              <a:avLst/>
            </a:prstGeom>
            <a:solidFill>
              <a:srgbClr val="000000"/>
            </a:solidFill>
            <a:ln w="12700" cap="sq">
              <a:solidFill>
                <a:srgbClr val="000000"/>
              </a:solidFill>
              <a:round/>
              <a:headEnd type="none" w="sm" len="sm"/>
              <a:tailEnd type="none" w="sm" len="sm"/>
            </a:ln>
          </p:spPr>
          <p:txBody>
            <a:bodyPr wrap="none" anchor="ctr"/>
            <a:lstStyle/>
            <a:p>
              <a:endParaRPr lang="en-US"/>
            </a:p>
          </p:txBody>
        </p:sp>
        <p:sp>
          <p:nvSpPr>
            <p:cNvPr id="43" name="Oval 53"/>
            <p:cNvSpPr>
              <a:spLocks noChangeArrowheads="1"/>
            </p:cNvSpPr>
            <p:nvPr/>
          </p:nvSpPr>
          <p:spPr bwMode="auto">
            <a:xfrm>
              <a:off x="6702810" y="3276600"/>
              <a:ext cx="79744" cy="76200"/>
            </a:xfrm>
            <a:prstGeom prst="ellipse">
              <a:avLst/>
            </a:prstGeom>
            <a:solidFill>
              <a:srgbClr val="000000"/>
            </a:solidFill>
            <a:ln w="12700" cap="sq">
              <a:solidFill>
                <a:srgbClr val="000000"/>
              </a:solidFill>
              <a:round/>
              <a:headEnd type="none" w="sm" len="sm"/>
              <a:tailEnd type="none" w="sm" len="sm"/>
            </a:ln>
          </p:spPr>
          <p:txBody>
            <a:bodyPr wrap="none" anchor="ctr"/>
            <a:lstStyle/>
            <a:p>
              <a:endParaRPr lang="en-US"/>
            </a:p>
          </p:txBody>
        </p:sp>
        <p:sp>
          <p:nvSpPr>
            <p:cNvPr id="44" name="Oval 54"/>
            <p:cNvSpPr>
              <a:spLocks noChangeArrowheads="1"/>
            </p:cNvSpPr>
            <p:nvPr/>
          </p:nvSpPr>
          <p:spPr bwMode="auto">
            <a:xfrm>
              <a:off x="7769610" y="2819400"/>
              <a:ext cx="79744" cy="76200"/>
            </a:xfrm>
            <a:prstGeom prst="ellipse">
              <a:avLst/>
            </a:prstGeom>
            <a:solidFill>
              <a:srgbClr val="000000"/>
            </a:solidFill>
            <a:ln w="12700" cap="sq">
              <a:solidFill>
                <a:srgbClr val="000000"/>
              </a:solidFill>
              <a:round/>
              <a:headEnd type="none" w="sm" len="sm"/>
              <a:tailEnd type="none" w="sm" len="sm"/>
            </a:ln>
          </p:spPr>
          <p:txBody>
            <a:bodyPr wrap="none" anchor="ctr"/>
            <a:lstStyle/>
            <a:p>
              <a:endParaRPr lang="en-US"/>
            </a:p>
          </p:txBody>
        </p:sp>
        <p:sp>
          <p:nvSpPr>
            <p:cNvPr id="45" name="Oval 56"/>
            <p:cNvSpPr>
              <a:spLocks noChangeArrowheads="1"/>
            </p:cNvSpPr>
            <p:nvPr/>
          </p:nvSpPr>
          <p:spPr bwMode="auto">
            <a:xfrm>
              <a:off x="5102610" y="2971800"/>
              <a:ext cx="79744" cy="76200"/>
            </a:xfrm>
            <a:prstGeom prst="ellipse">
              <a:avLst/>
            </a:prstGeom>
            <a:solidFill>
              <a:srgbClr val="000000"/>
            </a:solidFill>
            <a:ln w="12700" cap="sq">
              <a:solidFill>
                <a:srgbClr val="000000"/>
              </a:solidFill>
              <a:round/>
              <a:headEnd type="none" w="sm" len="sm"/>
              <a:tailEnd type="none" w="sm" len="sm"/>
            </a:ln>
          </p:spPr>
          <p:txBody>
            <a:bodyPr wrap="none" anchor="ctr"/>
            <a:lstStyle/>
            <a:p>
              <a:endParaRPr lang="en-US"/>
            </a:p>
          </p:txBody>
        </p:sp>
        <p:sp>
          <p:nvSpPr>
            <p:cNvPr id="46" name="Oval 57"/>
            <p:cNvSpPr>
              <a:spLocks noChangeArrowheads="1"/>
            </p:cNvSpPr>
            <p:nvPr/>
          </p:nvSpPr>
          <p:spPr bwMode="auto">
            <a:xfrm>
              <a:off x="7617210" y="3733800"/>
              <a:ext cx="79744" cy="76200"/>
            </a:xfrm>
            <a:prstGeom prst="ellipse">
              <a:avLst/>
            </a:prstGeom>
            <a:solidFill>
              <a:srgbClr val="000000"/>
            </a:solidFill>
            <a:ln w="12700" cap="sq">
              <a:solidFill>
                <a:srgbClr val="000000"/>
              </a:solidFill>
              <a:round/>
              <a:headEnd type="none" w="sm" len="sm"/>
              <a:tailEnd type="none" w="sm" len="sm"/>
            </a:ln>
          </p:spPr>
          <p:txBody>
            <a:bodyPr wrap="none" anchor="ctr"/>
            <a:lstStyle/>
            <a:p>
              <a:endParaRPr lang="en-US"/>
            </a:p>
          </p:txBody>
        </p:sp>
        <p:sp>
          <p:nvSpPr>
            <p:cNvPr id="47" name="Oval 58"/>
            <p:cNvSpPr>
              <a:spLocks noChangeArrowheads="1"/>
            </p:cNvSpPr>
            <p:nvPr/>
          </p:nvSpPr>
          <p:spPr bwMode="auto">
            <a:xfrm>
              <a:off x="5255010" y="3581400"/>
              <a:ext cx="79744" cy="76200"/>
            </a:xfrm>
            <a:prstGeom prst="ellipse">
              <a:avLst/>
            </a:prstGeom>
            <a:solidFill>
              <a:srgbClr val="000000"/>
            </a:solidFill>
            <a:ln w="12700" cap="sq">
              <a:solidFill>
                <a:srgbClr val="000000"/>
              </a:solidFill>
              <a:round/>
              <a:headEnd type="none" w="sm" len="sm"/>
              <a:tailEnd type="none" w="sm" len="sm"/>
            </a:ln>
          </p:spPr>
          <p:txBody>
            <a:bodyPr wrap="none" anchor="ctr"/>
            <a:lstStyle/>
            <a:p>
              <a:endParaRPr lang="en-US"/>
            </a:p>
          </p:txBody>
        </p:sp>
        <p:sp>
          <p:nvSpPr>
            <p:cNvPr id="48" name="Oval 59"/>
            <p:cNvSpPr>
              <a:spLocks noChangeArrowheads="1"/>
            </p:cNvSpPr>
            <p:nvPr/>
          </p:nvSpPr>
          <p:spPr bwMode="auto">
            <a:xfrm>
              <a:off x="6855210" y="3810000"/>
              <a:ext cx="79744" cy="76200"/>
            </a:xfrm>
            <a:prstGeom prst="ellipse">
              <a:avLst/>
            </a:prstGeom>
            <a:solidFill>
              <a:srgbClr val="000000"/>
            </a:solidFill>
            <a:ln w="12700" cap="sq">
              <a:solidFill>
                <a:srgbClr val="000000"/>
              </a:solidFill>
              <a:round/>
              <a:headEnd type="none" w="sm" len="sm"/>
              <a:tailEnd type="none" w="sm" len="sm"/>
            </a:ln>
          </p:spPr>
          <p:txBody>
            <a:bodyPr wrap="none" anchor="ctr"/>
            <a:lstStyle/>
            <a:p>
              <a:endParaRPr lang="en-US"/>
            </a:p>
          </p:txBody>
        </p:sp>
      </p:grpSp>
      <p:sp>
        <p:nvSpPr>
          <p:cNvPr id="49" name="Rectangle 48"/>
          <p:cNvSpPr/>
          <p:nvPr/>
        </p:nvSpPr>
        <p:spPr>
          <a:xfrm>
            <a:off x="920195" y="5962650"/>
            <a:ext cx="902811" cy="313932"/>
          </a:xfrm>
          <a:prstGeom prst="rect">
            <a:avLst/>
          </a:prstGeom>
        </p:spPr>
        <p:txBody>
          <a:bodyPr wrap="none">
            <a:spAutoFit/>
          </a:bodyPr>
          <a:lstStyle/>
          <a:p>
            <a:pPr eaLnBrk="1" hangingPunct="1">
              <a:lnSpc>
                <a:spcPct val="80000"/>
              </a:lnSpc>
              <a:buFont typeface="Wingdings" pitchFamily="2" charset="2"/>
              <a:buNone/>
              <a:defRPr/>
            </a:pPr>
            <a:r>
              <a:rPr lang="en-US" dirty="0" smtClean="0"/>
              <a:t>Station</a:t>
            </a:r>
            <a:endParaRPr lang="en-US" dirty="0"/>
          </a:p>
        </p:txBody>
      </p:sp>
      <p:cxnSp>
        <p:nvCxnSpPr>
          <p:cNvPr id="50" name="Straight Arrow Connector 49"/>
          <p:cNvCxnSpPr/>
          <p:nvPr/>
        </p:nvCxnSpPr>
        <p:spPr>
          <a:xfrm flipV="1">
            <a:off x="2500820" y="5538788"/>
            <a:ext cx="38472" cy="4238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1362077" y="5367337"/>
            <a:ext cx="619124" cy="5308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3972633" y="4310455"/>
            <a:ext cx="915635" cy="313932"/>
          </a:xfrm>
          <a:prstGeom prst="rect">
            <a:avLst/>
          </a:prstGeom>
        </p:spPr>
        <p:txBody>
          <a:bodyPr wrap="none">
            <a:spAutoFit/>
          </a:bodyPr>
          <a:lstStyle/>
          <a:p>
            <a:pPr eaLnBrk="1" hangingPunct="1">
              <a:lnSpc>
                <a:spcPct val="80000"/>
              </a:lnSpc>
              <a:buFont typeface="Wingdings" pitchFamily="2" charset="2"/>
              <a:buNone/>
              <a:defRPr/>
            </a:pPr>
            <a:r>
              <a:rPr lang="en-US" dirty="0" smtClean="0"/>
              <a:t>PRISM</a:t>
            </a:r>
            <a:endParaRPr lang="en-US" dirty="0"/>
          </a:p>
        </p:txBody>
      </p:sp>
      <p:sp>
        <p:nvSpPr>
          <p:cNvPr id="54" name="Rectangle 53"/>
          <p:cNvSpPr/>
          <p:nvPr/>
        </p:nvSpPr>
        <p:spPr>
          <a:xfrm>
            <a:off x="1959646" y="5962650"/>
            <a:ext cx="1082348" cy="313932"/>
          </a:xfrm>
          <a:prstGeom prst="rect">
            <a:avLst/>
          </a:prstGeom>
        </p:spPr>
        <p:txBody>
          <a:bodyPr wrap="none">
            <a:spAutoFit/>
          </a:bodyPr>
          <a:lstStyle/>
          <a:p>
            <a:pPr eaLnBrk="1" hangingPunct="1">
              <a:lnSpc>
                <a:spcPct val="80000"/>
              </a:lnSpc>
              <a:buFont typeface="Wingdings" pitchFamily="2" charset="2"/>
              <a:buNone/>
              <a:defRPr/>
            </a:pPr>
            <a:r>
              <a:rPr lang="en-US" dirty="0" smtClean="0"/>
              <a:t>Grid Cell</a:t>
            </a:r>
            <a:endParaRPr lang="en-US" dirty="0"/>
          </a:p>
        </p:txBody>
      </p:sp>
      <p:sp>
        <p:nvSpPr>
          <p:cNvPr id="3" name="TextBox 2"/>
          <p:cNvSpPr txBox="1"/>
          <p:nvPr/>
        </p:nvSpPr>
        <p:spPr>
          <a:xfrm>
            <a:off x="2267459" y="3133725"/>
            <a:ext cx="4609082" cy="646331"/>
          </a:xfrm>
          <a:prstGeom prst="rect">
            <a:avLst/>
          </a:prstGeom>
          <a:noFill/>
        </p:spPr>
        <p:txBody>
          <a:bodyPr wrap="square" rtlCol="0">
            <a:spAutoFit/>
          </a:bodyPr>
          <a:lstStyle/>
          <a:p>
            <a:pPr algn="ctr"/>
            <a:r>
              <a:rPr lang="en-US" dirty="0" smtClean="0"/>
              <a:t>Grand Canyon temperature map:</a:t>
            </a:r>
          </a:p>
          <a:p>
            <a:pPr algn="ctr"/>
            <a:r>
              <a:rPr lang="en-US" dirty="0" smtClean="0"/>
              <a:t>PRISM incorporates the effects of elevation</a:t>
            </a:r>
            <a:endParaRPr lang="en-US" dirty="0"/>
          </a:p>
        </p:txBody>
      </p:sp>
      <p:sp>
        <p:nvSpPr>
          <p:cNvPr id="57" name="Rectangle 56"/>
          <p:cNvSpPr/>
          <p:nvPr/>
        </p:nvSpPr>
        <p:spPr>
          <a:xfrm>
            <a:off x="762000" y="2971800"/>
            <a:ext cx="7620000" cy="3429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966149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TextBox 14"/>
          <p:cNvSpPr txBox="1">
            <a:spLocks noChangeArrowheads="1"/>
          </p:cNvSpPr>
          <p:nvPr/>
        </p:nvSpPr>
        <p:spPr bwMode="auto">
          <a:xfrm>
            <a:off x="1414048" y="533400"/>
            <a:ext cx="5943600" cy="646331"/>
          </a:xfrm>
          <a:prstGeom prst="rect">
            <a:avLst/>
          </a:prstGeom>
          <a:noFill/>
          <a:ln w="9525">
            <a:noFill/>
            <a:miter lim="800000"/>
            <a:headEnd/>
            <a:tailEnd/>
          </a:ln>
        </p:spPr>
        <p:txBody>
          <a:bodyPr wrap="square">
            <a:spAutoFit/>
          </a:bodyPr>
          <a:lstStyle/>
          <a:p>
            <a:pPr algn="ctr"/>
            <a:r>
              <a:rPr lang="en-US" sz="3600" b="1" dirty="0" smtClean="0">
                <a:solidFill>
                  <a:srgbClr val="A20000"/>
                </a:solidFill>
                <a:latin typeface="+mj-lt"/>
              </a:rPr>
              <a:t>High Quality Station Data</a:t>
            </a:r>
            <a:endParaRPr lang="en-US" sz="3600" b="1" dirty="0">
              <a:solidFill>
                <a:srgbClr val="A20000"/>
              </a:solidFill>
              <a:latin typeface="+mj-lt"/>
            </a:endParaRPr>
          </a:p>
        </p:txBody>
      </p:sp>
      <p:sp>
        <p:nvSpPr>
          <p:cNvPr id="2" name="Rectangle 1"/>
          <p:cNvSpPr/>
          <p:nvPr/>
        </p:nvSpPr>
        <p:spPr>
          <a:xfrm>
            <a:off x="375823" y="1118175"/>
            <a:ext cx="8020050" cy="2308324"/>
          </a:xfrm>
          <a:prstGeom prst="rect">
            <a:avLst/>
          </a:prstGeom>
        </p:spPr>
        <p:txBody>
          <a:bodyPr wrap="square">
            <a:spAutoFit/>
          </a:bodyPr>
          <a:lstStyle/>
          <a:p>
            <a:pPr eaLnBrk="1" hangingPunct="1"/>
            <a:endParaRPr lang="en-US" dirty="0">
              <a:ea typeface="ＭＳ Ｐゴシック" pitchFamily="34" charset="-128"/>
            </a:endParaRPr>
          </a:p>
          <a:p>
            <a:pPr eaLnBrk="1" hangingPunct="1"/>
            <a:r>
              <a:rPr lang="en-US" dirty="0" smtClean="0">
                <a:latin typeface="+mj-lt"/>
                <a:ea typeface="ＭＳ Ｐゴシック" pitchFamily="34" charset="-128"/>
              </a:rPr>
              <a:t>Each day, the PRISM Climate Group collects data from over 20,000 precipitation and  6,000 temperature stations.  These include all of NOAA’s major networks; those operated by the US Forest Service, Bureau of Reclamation, and USDA; the large </a:t>
            </a:r>
            <a:r>
              <a:rPr lang="en-US" dirty="0" err="1" smtClean="0">
                <a:latin typeface="+mj-lt"/>
                <a:ea typeface="ＭＳ Ｐゴシック" pitchFamily="34" charset="-128"/>
              </a:rPr>
              <a:t>CoCoRaHS</a:t>
            </a:r>
            <a:r>
              <a:rPr lang="en-US" dirty="0" smtClean="0">
                <a:latin typeface="+mj-lt"/>
                <a:ea typeface="ＭＳ Ｐゴシック" pitchFamily="34" charset="-128"/>
              </a:rPr>
              <a:t> precipitation network; state and regional systems operating in California, Colorado, Florida, Minnesota, North Dakota, and Oklahoma; and Environment Canada stations.  More networks are being added all the time. </a:t>
            </a:r>
          </a:p>
          <a:p>
            <a:pPr eaLnBrk="1" hangingPunct="1"/>
            <a:endParaRPr lang="en-US" dirty="0">
              <a:ea typeface="ＭＳ Ｐゴシック" pitchFamily="34" charset="-128"/>
            </a:endParaRPr>
          </a:p>
        </p:txBody>
      </p:sp>
      <p:pic>
        <p:nvPicPr>
          <p:cNvPr id="8196" name="Picture 4" descr="http://www.coagmet.colostate.edu/images/HYK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4076" y="3581400"/>
            <a:ext cx="2667143" cy="21583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508407" y="3345386"/>
            <a:ext cx="3301979" cy="2862322"/>
          </a:xfrm>
          <a:prstGeom prst="rect">
            <a:avLst/>
          </a:prstGeom>
        </p:spPr>
        <p:txBody>
          <a:bodyPr wrap="square">
            <a:spAutoFit/>
          </a:bodyPr>
          <a:lstStyle/>
          <a:p>
            <a:pPr algn="ctr"/>
            <a:r>
              <a:rPr lang="en-US" dirty="0">
                <a:latin typeface="+mj-lt"/>
                <a:ea typeface="ＭＳ Ｐゴシック" pitchFamily="34" charset="-128"/>
              </a:rPr>
              <a:t>The quality of the station observations </a:t>
            </a:r>
            <a:r>
              <a:rPr lang="en-US" dirty="0" smtClean="0">
                <a:latin typeface="+mj-lt"/>
                <a:ea typeface="ＭＳ Ｐゴシック" pitchFamily="34" charset="-128"/>
              </a:rPr>
              <a:t>is </a:t>
            </a:r>
            <a:r>
              <a:rPr lang="en-US" dirty="0">
                <a:latin typeface="+mj-lt"/>
                <a:ea typeface="ＭＳ Ｐゴシック" pitchFamily="34" charset="-128"/>
              </a:rPr>
              <a:t>a key factor in the accuracy of the datasets.  PRISM’s comprehensive quality control system ensures that only the most accurate observations are used.  PRISM personnel have close relationships with many data providers, and alert them to issues as they arise. </a:t>
            </a:r>
          </a:p>
        </p:txBody>
      </p:sp>
      <p:sp>
        <p:nvSpPr>
          <p:cNvPr id="9" name="TextBox 8"/>
          <p:cNvSpPr txBox="1"/>
          <p:nvPr/>
        </p:nvSpPr>
        <p:spPr>
          <a:xfrm>
            <a:off x="3048000" y="6424118"/>
            <a:ext cx="2300630" cy="261610"/>
          </a:xfrm>
          <a:prstGeom prst="rect">
            <a:avLst/>
          </a:prstGeom>
          <a:noFill/>
        </p:spPr>
        <p:txBody>
          <a:bodyPr wrap="none" rtlCol="0">
            <a:spAutoFit/>
          </a:bodyPr>
          <a:lstStyle/>
          <a:p>
            <a:r>
              <a:rPr lang="en-US" sz="1100" dirty="0" smtClean="0"/>
              <a:t>Photos: Colorado State University</a:t>
            </a:r>
            <a:endParaRPr lang="en-US" sz="1100" dirty="0"/>
          </a:p>
        </p:txBody>
      </p:sp>
      <p:pic>
        <p:nvPicPr>
          <p:cNvPr id="13" name="Picture 9" descr="Raingauge Rainbow Close-up"/>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8600" y="3426499"/>
            <a:ext cx="2108221" cy="2810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126024" y="6254495"/>
            <a:ext cx="2382383" cy="261610"/>
          </a:xfrm>
          <a:prstGeom prst="rect">
            <a:avLst/>
          </a:prstGeom>
          <a:noFill/>
        </p:spPr>
        <p:txBody>
          <a:bodyPr wrap="none" rtlCol="0">
            <a:spAutoFit/>
          </a:bodyPr>
          <a:lstStyle/>
          <a:p>
            <a:r>
              <a:rPr lang="en-US" sz="1100" dirty="0" smtClean="0"/>
              <a:t>Manned </a:t>
            </a:r>
            <a:r>
              <a:rPr lang="en-US" sz="1100" dirty="0" err="1" smtClean="0"/>
              <a:t>CoCoRaHS</a:t>
            </a:r>
            <a:r>
              <a:rPr lang="en-US" sz="1100" dirty="0" smtClean="0"/>
              <a:t> rainfall station</a:t>
            </a:r>
            <a:endParaRPr lang="en-US" sz="1100" dirty="0"/>
          </a:p>
        </p:txBody>
      </p:sp>
      <p:sp>
        <p:nvSpPr>
          <p:cNvPr id="15" name="TextBox 14"/>
          <p:cNvSpPr txBox="1"/>
          <p:nvPr/>
        </p:nvSpPr>
        <p:spPr>
          <a:xfrm>
            <a:off x="6024076" y="5776821"/>
            <a:ext cx="2667143" cy="430887"/>
          </a:xfrm>
          <a:prstGeom prst="rect">
            <a:avLst/>
          </a:prstGeom>
          <a:noFill/>
        </p:spPr>
        <p:txBody>
          <a:bodyPr wrap="square" rtlCol="0">
            <a:spAutoFit/>
          </a:bodyPr>
          <a:lstStyle/>
          <a:p>
            <a:pPr algn="ctr"/>
            <a:r>
              <a:rPr lang="en-US" sz="1100" dirty="0" smtClean="0"/>
              <a:t>Automated Colorado Ag Weather Network Station</a:t>
            </a:r>
            <a:endParaRPr lang="en-US" sz="1100" dirty="0"/>
          </a:p>
        </p:txBody>
      </p:sp>
    </p:spTree>
    <p:extLst>
      <p:ext uri="{BB962C8B-B14F-4D97-AF65-F5344CB8AC3E}">
        <p14:creationId xmlns:p14="http://schemas.microsoft.com/office/powerpoint/2010/main" val="251920024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70144" y="152400"/>
            <a:ext cx="4915063" cy="1015663"/>
          </a:xfrm>
          <a:prstGeom prst="rect">
            <a:avLst/>
          </a:prstGeom>
          <a:noFill/>
        </p:spPr>
        <p:txBody>
          <a:bodyPr wrap="none" rtlCol="0">
            <a:spAutoFit/>
          </a:bodyPr>
          <a:lstStyle/>
          <a:p>
            <a:pPr algn="ctr"/>
            <a:r>
              <a:rPr lang="en-US" sz="3600" b="1" dirty="0" smtClean="0">
                <a:solidFill>
                  <a:srgbClr val="9A0000"/>
                </a:solidFill>
                <a:latin typeface="+mj-lt"/>
              </a:rPr>
              <a:t>PRISM Stations </a:t>
            </a:r>
          </a:p>
          <a:p>
            <a:pPr algn="ctr"/>
            <a:r>
              <a:rPr lang="en-US" sz="2400" dirty="0" smtClean="0">
                <a:latin typeface="+mj-lt"/>
              </a:rPr>
              <a:t>Reporting </a:t>
            </a:r>
            <a:r>
              <a:rPr lang="en-US" sz="2400" dirty="0">
                <a:latin typeface="+mj-lt"/>
              </a:rPr>
              <a:t>Precipitation </a:t>
            </a:r>
            <a:r>
              <a:rPr lang="en-US" sz="2400" dirty="0" smtClean="0">
                <a:latin typeface="+mj-lt"/>
              </a:rPr>
              <a:t>on 1 July 2014</a:t>
            </a:r>
            <a:endParaRPr lang="en-US" sz="2400" dirty="0">
              <a:latin typeface="+mj-lt"/>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82" t="36848" r="23387" b="6818"/>
          <a:stretch/>
        </p:blipFill>
        <p:spPr bwMode="auto">
          <a:xfrm>
            <a:off x="990600" y="1198255"/>
            <a:ext cx="7086601" cy="5418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115598" y="6400799"/>
            <a:ext cx="961603" cy="215615"/>
          </a:xfrm>
          <a:prstGeom prst="rect">
            <a:avLst/>
          </a:prstGeom>
          <a:solidFill>
            <a:srgbClr val="B6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37231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82" t="37000" r="23338" b="8827"/>
          <a:stretch/>
        </p:blipFill>
        <p:spPr bwMode="auto">
          <a:xfrm>
            <a:off x="897148" y="1169500"/>
            <a:ext cx="7315200" cy="541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70144" y="152400"/>
            <a:ext cx="4915063" cy="1015663"/>
          </a:xfrm>
          <a:prstGeom prst="rect">
            <a:avLst/>
          </a:prstGeom>
          <a:noFill/>
        </p:spPr>
        <p:txBody>
          <a:bodyPr wrap="none" rtlCol="0">
            <a:spAutoFit/>
          </a:bodyPr>
          <a:lstStyle/>
          <a:p>
            <a:pPr algn="ctr"/>
            <a:r>
              <a:rPr lang="en-US" sz="3600" b="1" dirty="0" smtClean="0">
                <a:solidFill>
                  <a:srgbClr val="9A0000"/>
                </a:solidFill>
                <a:latin typeface="+mj-lt"/>
              </a:rPr>
              <a:t>PRISM Stations </a:t>
            </a:r>
          </a:p>
          <a:p>
            <a:pPr algn="ctr"/>
            <a:r>
              <a:rPr lang="en-US" sz="2400" dirty="0" smtClean="0">
                <a:latin typeface="+mj-lt"/>
              </a:rPr>
              <a:t>Reporting </a:t>
            </a:r>
            <a:r>
              <a:rPr lang="en-US" sz="2400" dirty="0">
                <a:latin typeface="+mj-lt"/>
              </a:rPr>
              <a:t>Precipitation </a:t>
            </a:r>
            <a:r>
              <a:rPr lang="en-US" sz="2400" dirty="0" smtClean="0">
                <a:latin typeface="+mj-lt"/>
              </a:rPr>
              <a:t>on 1 July 2014</a:t>
            </a:r>
            <a:endParaRPr lang="en-US" sz="2400" dirty="0">
              <a:latin typeface="+mj-lt"/>
            </a:endParaRPr>
          </a:p>
        </p:txBody>
      </p:sp>
    </p:spTree>
    <p:extLst>
      <p:ext uri="{BB962C8B-B14F-4D97-AF65-F5344CB8AC3E}">
        <p14:creationId xmlns:p14="http://schemas.microsoft.com/office/powerpoint/2010/main" val="24935390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70703</TotalTime>
  <Words>2541</Words>
  <Application>Microsoft Office PowerPoint</Application>
  <PresentationFormat>On-screen Show (4:3)</PresentationFormat>
  <Paragraphs>335</Paragraphs>
  <Slides>52</Slides>
  <Notes>32</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Introduction to the PRISM Weather and Climate Mapping System</vt:lpstr>
      <vt:lpstr>Why Does Crop Insurance Use PRISM Data?</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Typical Cause of Loss Language</vt:lpstr>
      <vt:lpstr>PRISM’s Crop Insurance Support</vt:lpstr>
      <vt:lpstr>PRISM/RMA Web Portal</vt:lpstr>
      <vt:lpstr>PowerPoint Presentation</vt:lpstr>
      <vt:lpstr>PowerPoint Presentation</vt:lpstr>
      <vt:lpstr>Long-Term Averages</vt:lpstr>
      <vt:lpstr>Long-Term Averages</vt:lpstr>
      <vt:lpstr>Recent Conditions</vt:lpstr>
      <vt:lpstr>Recent Conditions</vt:lpstr>
      <vt:lpstr>Recent Conditions</vt:lpstr>
      <vt:lpstr>Recent Conditions</vt:lpstr>
      <vt:lpstr>Drought Indicator Tool</vt:lpstr>
      <vt:lpstr>Drought Indicator Tool</vt:lpstr>
      <vt:lpstr>Drought Indicator Tool</vt:lpstr>
      <vt:lpstr>Drought Indicator Tool</vt:lpstr>
      <vt:lpstr>Drought Indicator Tool</vt:lpstr>
      <vt:lpstr>Drought Indicator Tool</vt:lpstr>
      <vt:lpstr>Map Server</vt:lpstr>
      <vt:lpstr>Summary Assessment</vt:lpstr>
      <vt:lpstr>Summary Assessment: Heat Stress During 2010</vt:lpstr>
      <vt:lpstr>Summary Assessment: Raleigh, NC 2010 Tobacco Season </vt:lpstr>
      <vt:lpstr>Detailed Data: Late Freeze on May 16, Brookings, SD</vt:lpstr>
      <vt:lpstr>Detailed Data: Hard Freeze May 16, Brookings, SD</vt:lpstr>
      <vt:lpstr>Detailed Data Report (new)</vt:lpstr>
      <vt:lpstr>PowerPoint Presentation</vt:lpstr>
      <vt:lpstr>Customized Report – Prevented Planting</vt:lpstr>
      <vt:lpstr>Customized Report – Prevented Planting</vt:lpstr>
      <vt:lpstr>Customized Report – Prevented Planting</vt:lpstr>
      <vt:lpstr>PowerPoint Presentation</vt:lpstr>
      <vt:lpstr>PowerPoint Presentation</vt:lpstr>
      <vt:lpstr>PowerPoint Presentation</vt:lpstr>
      <vt:lpstr>PowerPoint Presentation</vt:lpstr>
      <vt:lpstr>PowerPoint Presentation</vt:lpstr>
      <vt:lpstr>PowerPoint Presentation</vt:lpstr>
      <vt:lpstr>Training/Feedback</vt:lpstr>
      <vt:lpstr>PowerPoint Presentation</vt:lpstr>
      <vt:lpstr>PRISM Background Article #2  Applying the PRISM System to Crop Insurance  Crop Insurance Today September 2014</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PRISM Approach to Mapping Precipitation and Temperature</dc:title>
  <dc:creator>daly, chris</dc:creator>
  <cp:lastModifiedBy>daly, chris</cp:lastModifiedBy>
  <cp:revision>1677</cp:revision>
  <cp:lastPrinted>2015-03-10T21:20:09Z</cp:lastPrinted>
  <dcterms:created xsi:type="dcterms:W3CDTF">2009-03-11T14:30:35Z</dcterms:created>
  <dcterms:modified xsi:type="dcterms:W3CDTF">2015-06-02T05:42:06Z</dcterms:modified>
</cp:coreProperties>
</file>